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69" r:id="rId3"/>
    <p:sldId id="270" r:id="rId4"/>
    <p:sldId id="271" r:id="rId5"/>
    <p:sldId id="279" r:id="rId6"/>
    <p:sldId id="261" r:id="rId7"/>
    <p:sldId id="283" r:id="rId8"/>
    <p:sldId id="368" r:id="rId9"/>
    <p:sldId id="367" r:id="rId10"/>
    <p:sldId id="280" r:id="rId11"/>
    <p:sldId id="281" r:id="rId12"/>
    <p:sldId id="349" r:id="rId13"/>
    <p:sldId id="350" r:id="rId14"/>
    <p:sldId id="351" r:id="rId15"/>
    <p:sldId id="352" r:id="rId16"/>
    <p:sldId id="354" r:id="rId17"/>
    <p:sldId id="353" r:id="rId18"/>
    <p:sldId id="355" r:id="rId19"/>
    <p:sldId id="356" r:id="rId20"/>
    <p:sldId id="357" r:id="rId21"/>
    <p:sldId id="359" r:id="rId22"/>
    <p:sldId id="360" r:id="rId23"/>
    <p:sldId id="358" r:id="rId24"/>
    <p:sldId id="361" r:id="rId25"/>
    <p:sldId id="362" r:id="rId26"/>
    <p:sldId id="363" r:id="rId27"/>
    <p:sldId id="364" r:id="rId28"/>
    <p:sldId id="365" r:id="rId29"/>
    <p:sldId id="366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80" r:id="rId38"/>
    <p:sldId id="381" r:id="rId39"/>
    <p:sldId id="376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77" r:id="rId54"/>
    <p:sldId id="395" r:id="rId55"/>
    <p:sldId id="378" r:id="rId56"/>
    <p:sldId id="379" r:id="rId57"/>
    <p:sldId id="396" r:id="rId58"/>
    <p:sldId id="397" r:id="rId59"/>
    <p:sldId id="398" r:id="rId60"/>
    <p:sldId id="39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6AAC5-312D-4A1D-A004-6F1AB17A45D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F7F35-1E78-45DF-B9D6-A983D3FB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7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9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0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5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47279-899A-4091-8662-A71D650D18C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000" spc="-5" dirty="0" smtClean="0">
                <a:solidFill>
                  <a:schemeClr val="tx1"/>
                </a:solidFill>
                <a:latin typeface="Garamond"/>
                <a:cs typeface="Garamond"/>
              </a:rPr>
              <a:t>Simulatio</a:t>
            </a:r>
            <a:r>
              <a:rPr lang="en-US" sz="4000" dirty="0" smtClean="0">
                <a:solidFill>
                  <a:schemeClr val="tx1"/>
                </a:solidFill>
                <a:latin typeface="Garamond"/>
                <a:cs typeface="Garamond"/>
              </a:rPr>
              <a:t>n</a:t>
            </a:r>
            <a:r>
              <a:rPr lang="en-US" sz="4000" spc="-2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spc="-5" dirty="0" smtClean="0">
                <a:solidFill>
                  <a:schemeClr val="tx1"/>
                </a:solidFill>
                <a:latin typeface="Garamond"/>
                <a:cs typeface="Garamond"/>
              </a:rPr>
              <a:t>Modelin</a:t>
            </a:r>
            <a:r>
              <a:rPr lang="en-US" sz="4000" dirty="0" smtClean="0">
                <a:solidFill>
                  <a:schemeClr val="tx1"/>
                </a:solidFill>
                <a:latin typeface="Garamond"/>
                <a:cs typeface="Garamond"/>
              </a:rPr>
              <a:t>g</a:t>
            </a:r>
            <a:r>
              <a:rPr lang="en-US" sz="40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spc="-5" dirty="0" smtClean="0">
                <a:solidFill>
                  <a:schemeClr val="tx1"/>
                </a:solidFill>
                <a:latin typeface="Garamond"/>
                <a:cs typeface="Garamond"/>
              </a:rPr>
              <a:t>Analysis</a:t>
            </a:r>
            <a:endParaRPr lang="en-US" sz="40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9800" y="213042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5400" b="1" dirty="0" smtClean="0">
                <a:latin typeface="+mj-lt"/>
                <a:ea typeface="+mj-ea"/>
                <a:cs typeface="+mj-cs"/>
              </a:rPr>
              <a:t>Introduction</a:t>
            </a:r>
            <a:endParaRPr lang="en-GB" sz="6600" b="1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895600" y="3886200"/>
            <a:ext cx="6400800" cy="2063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Md.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Fazlul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Karim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Patwary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3200" dirty="0" smtClean="0"/>
              <a:t>Professor 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3200" dirty="0" smtClean="0"/>
              <a:t>Institute of Information Technology </a:t>
            </a:r>
            <a:r>
              <a:rPr lang="en-US" sz="3200" dirty="0" err="1" smtClean="0"/>
              <a:t>Jahangirnagar</a:t>
            </a:r>
            <a:r>
              <a:rPr lang="en-US" sz="3200" dirty="0" smtClean="0"/>
              <a:t> University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937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 smtClean="0"/>
              <a:t>SYSTEMS,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MODELS</a:t>
            </a:r>
            <a:r>
              <a:rPr lang="en-US" sz="3200" dirty="0" smtClean="0"/>
              <a:t>,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AN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698100" y="979646"/>
            <a:ext cx="920575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buClr>
                <a:srgbClr val="FFCC00"/>
              </a:buClr>
              <a:buSzPct val="75000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Way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to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stud</a:t>
            </a:r>
            <a:r>
              <a:rPr sz="2800" spc="-13" dirty="0">
                <a:latin typeface="Verdana"/>
                <a:cs typeface="Verdana"/>
              </a:rPr>
              <a:t>y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system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7431" y="1553467"/>
            <a:ext cx="8087932" cy="5304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0054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Analytica</a:t>
            </a:r>
            <a:r>
              <a:rPr lang="en-US" sz="3200" spc="-9" dirty="0" smtClean="0"/>
              <a:t>l</a:t>
            </a:r>
            <a:r>
              <a:rPr lang="en-US" sz="3200" spc="9" dirty="0" smtClean="0">
                <a:latin typeface="Times New Roman"/>
                <a:cs typeface="Times New Roman"/>
              </a:rPr>
              <a:t> </a:t>
            </a:r>
            <a:r>
              <a:rPr lang="en-US" sz="3200" spc="-18" dirty="0" smtClean="0"/>
              <a:t>Solution</a:t>
            </a:r>
            <a:r>
              <a:rPr lang="en-US" sz="3200" spc="-9" dirty="0" smtClean="0"/>
              <a:t>: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18" dirty="0" smtClean="0"/>
              <a:t>Pros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an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Cons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334851" y="862882"/>
            <a:ext cx="11526591" cy="4880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06" marR="916690" indent="-3429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spc="-9" dirty="0">
                <a:latin typeface="Verdana"/>
                <a:cs typeface="Verdana"/>
              </a:rPr>
              <a:t>Analytical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solution</a:t>
            </a:r>
            <a:r>
              <a:rPr sz="2400" spc="-9" dirty="0">
                <a:latin typeface="Verdana"/>
                <a:cs typeface="Verdana"/>
              </a:rPr>
              <a:t>: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Us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mathematica</a:t>
            </a:r>
            <a:r>
              <a:rPr sz="2400" spc="-9" dirty="0">
                <a:latin typeface="Verdana"/>
                <a:cs typeface="Verdana"/>
              </a:rPr>
              <a:t>l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method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to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get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informatio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question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interest</a:t>
            </a:r>
            <a:endParaRPr sz="2400" dirty="0">
              <a:latin typeface="Verdana"/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latin typeface="Verdana"/>
                <a:cs typeface="Verdana"/>
              </a:rPr>
              <a:t>E.g.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estimating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total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$$$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spent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per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month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on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buying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magazines</a:t>
            </a:r>
            <a:endParaRPr sz="2000" dirty="0">
              <a:latin typeface="Verdana"/>
              <a:cs typeface="Verdana"/>
            </a:endParaRPr>
          </a:p>
          <a:p>
            <a:pPr marL="666786" marR="188269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latin typeface="Verdana"/>
                <a:cs typeface="Verdana"/>
              </a:rPr>
              <a:t>E.g.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characterizing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average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waitin</a:t>
            </a:r>
            <a:r>
              <a:rPr sz="2000" dirty="0">
                <a:latin typeface="Verdana"/>
                <a:cs typeface="Verdana"/>
              </a:rPr>
              <a:t>g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time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bank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by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Queuing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Theory</a:t>
            </a:r>
            <a:endParaRPr sz="2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000" dirty="0">
              <a:latin typeface="Times New Roman"/>
              <a:cs typeface="Times New Roman"/>
            </a:endParaRPr>
          </a:p>
          <a:p>
            <a:pPr marL="354106" indent="-342900">
              <a:spcBef>
                <a:spcPts val="113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spc="-13" dirty="0">
                <a:solidFill>
                  <a:srgbClr val="0000FF"/>
                </a:solidFill>
                <a:latin typeface="Verdana"/>
                <a:cs typeface="Verdana"/>
              </a:rPr>
              <a:t>Advantages:</a:t>
            </a:r>
            <a:endParaRPr sz="2400" dirty="0">
              <a:latin typeface="Verdana"/>
              <a:cs typeface="Verdana"/>
            </a:endParaRP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Clean</a:t>
            </a:r>
            <a:r>
              <a:rPr sz="2000" spc="1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answers</a:t>
            </a:r>
            <a:r>
              <a:rPr sz="2000" spc="1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0000FF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2000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z="2000" spc="15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cost-effective</a:t>
            </a:r>
            <a:r>
              <a:rPr sz="2000" spc="1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way</a:t>
            </a:r>
            <a:endParaRPr sz="2000" dirty="0">
              <a:latin typeface="Verdana"/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Ca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2000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0000FF"/>
                </a:solidFill>
                <a:latin typeface="Verdana"/>
                <a:cs typeface="Verdana"/>
              </a:rPr>
              <a:t>(relatively)</a:t>
            </a:r>
            <a:r>
              <a:rPr sz="2000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0000FF"/>
                </a:solidFill>
                <a:latin typeface="Verdana"/>
                <a:cs typeface="Verdana"/>
              </a:rPr>
              <a:t>easily</a:t>
            </a:r>
            <a:r>
              <a:rPr sz="2000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0000FF"/>
                </a:solidFill>
                <a:latin typeface="Verdana"/>
                <a:cs typeface="Verdana"/>
              </a:rPr>
              <a:t>explore</a:t>
            </a:r>
            <a:r>
              <a:rPr sz="2000" spc="14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how</a:t>
            </a:r>
            <a:r>
              <a:rPr sz="2000" spc="15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0000FF"/>
                </a:solidFill>
                <a:latin typeface="Verdana"/>
                <a:cs typeface="Verdana"/>
              </a:rPr>
              <a:t>to</a:t>
            </a:r>
            <a:r>
              <a:rPr sz="2000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optimize</a:t>
            </a:r>
            <a:r>
              <a:rPr sz="2000" spc="1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0000FF"/>
                </a:solidFill>
                <a:latin typeface="Verdana"/>
                <a:cs typeface="Verdana"/>
              </a:rPr>
              <a:t>the</a:t>
            </a:r>
            <a:r>
              <a:rPr sz="2000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performance</a:t>
            </a:r>
            <a:endParaRPr sz="2000" dirty="0">
              <a:latin typeface="Verdana"/>
              <a:cs typeface="Verdana"/>
            </a:endParaRPr>
          </a:p>
          <a:p>
            <a:pPr lvl="1">
              <a:spcBef>
                <a:spcPts val="19"/>
              </a:spcBef>
              <a:buClr>
                <a:srgbClr val="65659A"/>
              </a:buClr>
              <a:buFont typeface="Wingdings"/>
              <a:buChar char=""/>
            </a:pPr>
            <a:endParaRPr sz="3200" dirty="0">
              <a:latin typeface="Times New Roman"/>
              <a:cs typeface="Times New Roman"/>
            </a:endParaRPr>
          </a:p>
          <a:p>
            <a:pPr marL="354106" indent="-3429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spc="-18" dirty="0">
                <a:solidFill>
                  <a:srgbClr val="FF0000"/>
                </a:solidFill>
                <a:latin typeface="Verdana"/>
                <a:cs typeface="Verdana"/>
              </a:rPr>
              <a:t>Disadvantages:</a:t>
            </a:r>
            <a:endParaRPr sz="2400" dirty="0">
              <a:latin typeface="Verdana"/>
              <a:cs typeface="Verdana"/>
            </a:endParaRPr>
          </a:p>
          <a:p>
            <a:pPr marL="666786" marR="443777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4" dirty="0">
                <a:solidFill>
                  <a:srgbClr val="FF0000"/>
                </a:solidFill>
                <a:latin typeface="Verdana"/>
                <a:cs typeface="Verdana"/>
              </a:rPr>
              <a:t>Onl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FF0000"/>
                </a:solidFill>
                <a:latin typeface="Verdana"/>
                <a:cs typeface="Verdana"/>
              </a:rPr>
              <a:t>wor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k</a:t>
            </a:r>
            <a:r>
              <a:rPr sz="2000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FF0000"/>
                </a:solidFill>
                <a:latin typeface="Verdana"/>
                <a:cs typeface="Verdana"/>
              </a:rPr>
              <a:t>wit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2000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tractable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models</a:t>
            </a:r>
            <a:r>
              <a:rPr sz="2000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FF0000"/>
                </a:solidFill>
                <a:latin typeface="Verdana"/>
                <a:cs typeface="Verdana"/>
              </a:rPr>
              <a:t>(no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applicable</a:t>
            </a:r>
            <a:r>
              <a:rPr sz="2000" spc="1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most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real</a:t>
            </a:r>
            <a:r>
              <a:rPr sz="2000" spc="-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FF0000"/>
                </a:solidFill>
                <a:latin typeface="Verdana"/>
                <a:cs typeface="Verdana"/>
              </a:rPr>
              <a:t>systems)</a:t>
            </a:r>
            <a:endParaRPr sz="2000" dirty="0">
              <a:latin typeface="Verdana"/>
              <a:cs typeface="Verdana"/>
            </a:endParaRPr>
          </a:p>
          <a:p>
            <a:pPr marL="666786" marR="4483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Only</a:t>
            </a:r>
            <a:r>
              <a:rPr sz="2000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explore</a:t>
            </a:r>
            <a:r>
              <a:rPr sz="2000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specific</a:t>
            </a:r>
            <a:r>
              <a:rPr sz="2000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performance</a:t>
            </a:r>
            <a:r>
              <a:rPr sz="2000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metric</a:t>
            </a:r>
            <a:r>
              <a:rPr sz="2000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 smtClean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Verdana"/>
                <a:cs typeface="Verdana"/>
              </a:rPr>
              <a:t>you </a:t>
            </a:r>
            <a:r>
              <a:rPr sz="2000" spc="-13" dirty="0" smtClean="0">
                <a:solidFill>
                  <a:srgbClr val="FF0000"/>
                </a:solidFill>
                <a:latin typeface="Verdana"/>
                <a:cs typeface="Verdana"/>
              </a:rPr>
              <a:t>may</a:t>
            </a:r>
            <a:r>
              <a:rPr sz="2000" spc="15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as</a:t>
            </a:r>
            <a:r>
              <a:rPr sz="2000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FF0000"/>
                </a:solidFill>
                <a:latin typeface="Verdana"/>
                <a:cs typeface="Verdana"/>
              </a:rPr>
              <a:t>wel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000" spc="1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be</a:t>
            </a:r>
            <a:r>
              <a:rPr sz="2000" spc="-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interested</a:t>
            </a:r>
            <a:r>
              <a:rPr sz="2000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000" spc="16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many</a:t>
            </a:r>
            <a:r>
              <a:rPr sz="2000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othe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000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FF0000"/>
                </a:solidFill>
                <a:latin typeface="Verdana"/>
                <a:cs typeface="Verdana"/>
              </a:rPr>
              <a:t>metrics,</a:t>
            </a:r>
            <a:r>
              <a:rPr sz="2000" spc="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simultaneously)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6985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Nature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o</a:t>
            </a:r>
            <a:r>
              <a:rPr lang="en-US" sz="3200" dirty="0" smtClean="0"/>
              <a:t>f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204366" y="836712"/>
            <a:ext cx="8179780" cy="3906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Mos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rea</a:t>
            </a:r>
            <a:r>
              <a:rPr sz="2800" spc="-9" dirty="0">
                <a:latin typeface="Verdana"/>
                <a:cs typeface="Verdana"/>
              </a:rPr>
              <a:t>l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system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ar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describe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19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b</a:t>
            </a:r>
            <a:r>
              <a:rPr sz="2800" spc="-13" dirty="0">
                <a:latin typeface="Verdana"/>
                <a:cs typeface="Verdana"/>
              </a:rPr>
              <a:t>y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comple</a:t>
            </a:r>
            <a:r>
              <a:rPr sz="2800" spc="-13" dirty="0">
                <a:latin typeface="Verdana"/>
                <a:cs typeface="Verdana"/>
              </a:rPr>
              <a:t>x</a:t>
            </a:r>
            <a:r>
              <a:rPr sz="2800" spc="19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models</a:t>
            </a:r>
            <a:endParaRPr sz="2800" dirty="0">
              <a:latin typeface="Verdana"/>
              <a:cs typeface="Verdana"/>
            </a:endParaRP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3" dirty="0">
                <a:latin typeface="Verdana"/>
                <a:cs typeface="Verdana"/>
              </a:rPr>
              <a:t>Must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be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studied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via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Verdana"/>
                <a:cs typeface="Verdana"/>
              </a:rPr>
              <a:t>simulation</a:t>
            </a:r>
            <a:endParaRPr sz="2400" dirty="0">
              <a:latin typeface="Verdana"/>
              <a:cs typeface="Verdana"/>
            </a:endParaRPr>
          </a:p>
          <a:p>
            <a:pPr marL="1019790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400" i="1" spc="-4" dirty="0">
                <a:solidFill>
                  <a:srgbClr val="CC3300"/>
                </a:solidFill>
                <a:latin typeface="Verdana"/>
                <a:cs typeface="Verdana"/>
              </a:rPr>
              <a:t>Estimat</a:t>
            </a:r>
            <a:r>
              <a:rPr sz="2400" i="1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i="1" spc="176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mode</a:t>
            </a:r>
            <a:r>
              <a:rPr sz="2400" spc="-4" dirty="0">
                <a:latin typeface="Verdana"/>
                <a:cs typeface="Verdana"/>
              </a:rPr>
              <a:t>l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characteristics</a:t>
            </a:r>
            <a:endParaRPr sz="2400" dirty="0">
              <a:latin typeface="Verdana"/>
              <a:cs typeface="Verdana"/>
            </a:endParaRPr>
          </a:p>
          <a:p>
            <a:pPr marL="1019790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400" spc="-18" dirty="0">
                <a:latin typeface="Verdana"/>
                <a:cs typeface="Verdana"/>
              </a:rPr>
              <a:t>Ru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simulatio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collec</a:t>
            </a:r>
            <a:r>
              <a:rPr sz="2400" dirty="0">
                <a:latin typeface="Verdana"/>
                <a:cs typeface="Verdana"/>
              </a:rPr>
              <a:t>t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data</a:t>
            </a:r>
            <a:r>
              <a:rPr sz="2400" spc="-9" dirty="0">
                <a:latin typeface="Verdana"/>
                <a:cs typeface="Verdana"/>
              </a:rPr>
              <a:t>;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endParaRPr sz="2400" dirty="0">
              <a:latin typeface="Verdana"/>
              <a:cs typeface="Verdana"/>
            </a:endParaRPr>
          </a:p>
          <a:p>
            <a:pPr marL="1019790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400" spc="-9" dirty="0">
                <a:latin typeface="Verdana"/>
                <a:cs typeface="Verdana"/>
              </a:rPr>
              <a:t>Analysis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evaluate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the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model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numerically</a:t>
            </a:r>
            <a:endParaRPr sz="2400" dirty="0">
              <a:latin typeface="Verdana"/>
              <a:cs typeface="Verdana"/>
            </a:endParaRPr>
          </a:p>
          <a:p>
            <a:pPr lvl="2">
              <a:lnSpc>
                <a:spcPct val="100000"/>
              </a:lnSpc>
              <a:buClr>
                <a:srgbClr val="FF9A00"/>
              </a:buClr>
              <a:buFont typeface="Wingdings"/>
              <a:buChar char=""/>
            </a:pPr>
            <a:endParaRPr sz="2400" dirty="0">
              <a:latin typeface="Times New Roman"/>
              <a:cs typeface="Times New Roman"/>
            </a:endParaRPr>
          </a:p>
          <a:p>
            <a:pPr marL="313781" indent="-302575">
              <a:spcBef>
                <a:spcPts val="113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Example:</a:t>
            </a:r>
            <a:endParaRPr sz="2800" dirty="0">
              <a:latin typeface="Verdana"/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8" dirty="0">
                <a:latin typeface="Verdana"/>
                <a:cs typeface="Verdana"/>
              </a:rPr>
              <a:t>Ca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w</a:t>
            </a:r>
            <a:r>
              <a:rPr sz="2400" dirty="0">
                <a:latin typeface="Verdana"/>
                <a:cs typeface="Verdana"/>
              </a:rPr>
              <a:t>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buil</a:t>
            </a:r>
            <a:r>
              <a:rPr sz="2400" dirty="0">
                <a:latin typeface="Verdana"/>
                <a:cs typeface="Verdana"/>
              </a:rPr>
              <a:t>d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t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see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if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t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work</a:t>
            </a:r>
            <a:r>
              <a:rPr sz="2400" spc="-9" dirty="0">
                <a:latin typeface="Verdana"/>
                <a:cs typeface="Verdana"/>
              </a:rPr>
              <a:t>s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out?</a:t>
            </a:r>
          </a:p>
        </p:txBody>
      </p:sp>
      <p:sp>
        <p:nvSpPr>
          <p:cNvPr id="4" name="object 4"/>
          <p:cNvSpPr/>
          <p:nvPr/>
        </p:nvSpPr>
        <p:spPr>
          <a:xfrm>
            <a:off x="8384146" y="1060564"/>
            <a:ext cx="3515169" cy="2622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4847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Nature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o</a:t>
            </a:r>
            <a:r>
              <a:rPr lang="en-US" sz="3200" dirty="0" smtClean="0"/>
              <a:t>f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28788" y="836712"/>
            <a:ext cx="11912957" cy="5565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buClr>
                <a:srgbClr val="FFCC00"/>
              </a:buClr>
              <a:buSzPct val="75000"/>
              <a:tabLst>
                <a:tab pos="313781" algn="l"/>
              </a:tabLst>
            </a:pPr>
            <a:r>
              <a:rPr sz="3200" spc="-18" dirty="0">
                <a:cs typeface="Verdana"/>
              </a:rPr>
              <a:t>Som</a:t>
            </a:r>
            <a:r>
              <a:rPr sz="3200" spc="-13" dirty="0">
                <a:cs typeface="Verdana"/>
              </a:rPr>
              <a:t>e</a:t>
            </a:r>
            <a:r>
              <a:rPr sz="3200" spc="176" dirty="0">
                <a:cs typeface="Times New Roman"/>
              </a:rPr>
              <a:t> </a:t>
            </a:r>
            <a:r>
              <a:rPr sz="3200" spc="-13" dirty="0" smtClean="0">
                <a:cs typeface="Verdana"/>
              </a:rPr>
              <a:t>application</a:t>
            </a:r>
            <a:r>
              <a:rPr sz="3200" spc="190" dirty="0" smtClean="0">
                <a:cs typeface="Times New Roman"/>
              </a:rPr>
              <a:t> </a:t>
            </a:r>
            <a:r>
              <a:rPr sz="3200" spc="-18" dirty="0" smtClean="0">
                <a:cs typeface="Verdana"/>
              </a:rPr>
              <a:t>areas</a:t>
            </a:r>
            <a:r>
              <a:rPr lang="en-US" sz="3200" spc="-18" dirty="0" smtClean="0">
                <a:cs typeface="Verdana"/>
              </a:rPr>
              <a:t>:</a:t>
            </a:r>
            <a:endParaRPr sz="32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9" dirty="0">
                <a:cs typeface="Verdana"/>
              </a:rPr>
              <a:t>Designing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59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analyzing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manufacturing</a:t>
            </a:r>
            <a:r>
              <a:rPr sz="2800" spc="154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systems</a:t>
            </a:r>
            <a:endParaRPr sz="2800" dirty="0">
              <a:cs typeface="Verdana"/>
            </a:endParaRPr>
          </a:p>
          <a:p>
            <a:pPr marL="666786" marR="355806" lvl="1" indent="-252146">
              <a:spcBef>
                <a:spcPts val="40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13" dirty="0">
                <a:cs typeface="Verdana"/>
              </a:rPr>
              <a:t>Evaluating</a:t>
            </a:r>
            <a:r>
              <a:rPr sz="2800" spc="163" dirty="0">
                <a:cs typeface="Times New Roman"/>
              </a:rPr>
              <a:t> </a:t>
            </a:r>
            <a:r>
              <a:rPr sz="2800" dirty="0">
                <a:cs typeface="Verdana"/>
              </a:rPr>
              <a:t>military</a:t>
            </a:r>
            <a:r>
              <a:rPr sz="2800" spc="168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weapon</a:t>
            </a:r>
            <a:r>
              <a:rPr sz="2800" spc="-9" dirty="0">
                <a:cs typeface="Verdana"/>
              </a:rPr>
              <a:t>s</a:t>
            </a:r>
            <a:r>
              <a:rPr sz="2800" spc="163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</a:t>
            </a:r>
            <a:r>
              <a:rPr sz="2800" spc="-9" dirty="0">
                <a:cs typeface="Verdana"/>
              </a:rPr>
              <a:t>s</a:t>
            </a:r>
            <a:r>
              <a:rPr sz="2800" spc="168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r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thei</a:t>
            </a:r>
            <a:r>
              <a:rPr sz="2800" spc="-9" dirty="0">
                <a:cs typeface="Verdana"/>
              </a:rPr>
              <a:t>r</a:t>
            </a:r>
            <a:r>
              <a:rPr sz="2800" spc="168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logistics</a:t>
            </a:r>
            <a:r>
              <a:rPr sz="2800" spc="-4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requirements</a:t>
            </a:r>
            <a:endParaRPr sz="2800" dirty="0">
              <a:cs typeface="Verdana"/>
            </a:endParaRPr>
          </a:p>
          <a:p>
            <a:pPr marL="666786" marR="189950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13" dirty="0">
                <a:cs typeface="Verdana"/>
              </a:rPr>
              <a:t>Determining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hardware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software</a:t>
            </a:r>
            <a:r>
              <a:rPr sz="2800" spc="159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requirements</a:t>
            </a:r>
            <a:r>
              <a:rPr sz="2800" spc="168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for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</a:t>
            </a:r>
            <a:r>
              <a:rPr sz="2800" spc="-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computer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system</a:t>
            </a:r>
            <a:endParaRPr sz="2800" dirty="0">
              <a:cs typeface="Verdana"/>
            </a:endParaRPr>
          </a:p>
          <a:p>
            <a:pPr marL="666786" marR="89092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9" dirty="0">
                <a:cs typeface="Verdana"/>
              </a:rPr>
              <a:t>Designing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operating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transportation</a:t>
            </a:r>
            <a:r>
              <a:rPr sz="2800" spc="163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</a:t>
            </a:r>
            <a:r>
              <a:rPr sz="2800" spc="-9" dirty="0">
                <a:cs typeface="Verdana"/>
              </a:rPr>
              <a:t>s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such</a:t>
            </a:r>
            <a:r>
              <a:rPr sz="2800" spc="159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as</a:t>
            </a:r>
            <a:r>
              <a:rPr sz="2800" spc="-4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airports,</a:t>
            </a:r>
            <a:r>
              <a:rPr sz="2800" dirty="0">
                <a:cs typeface="Times New Roman"/>
              </a:rPr>
              <a:t> </a:t>
            </a:r>
            <a:r>
              <a:rPr sz="2800" spc="22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freeways,</a:t>
            </a:r>
            <a:r>
              <a:rPr sz="2800" spc="15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ports</a:t>
            </a:r>
            <a:r>
              <a:rPr sz="2800" spc="-9" dirty="0">
                <a:cs typeface="Verdana"/>
              </a:rPr>
              <a:t>,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5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subways</a:t>
            </a:r>
            <a:endParaRPr sz="2800" dirty="0">
              <a:cs typeface="Verdana"/>
            </a:endParaRPr>
          </a:p>
          <a:p>
            <a:pPr marL="666786" marR="4483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13" dirty="0">
                <a:cs typeface="Verdana"/>
              </a:rPr>
              <a:t>Evaluating</a:t>
            </a:r>
            <a:r>
              <a:rPr sz="2800" spc="168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design</a:t>
            </a:r>
            <a:r>
              <a:rPr sz="2800" dirty="0">
                <a:cs typeface="Verdana"/>
              </a:rPr>
              <a:t>s</a:t>
            </a:r>
            <a:r>
              <a:rPr sz="2800" spc="180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for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service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organization</a:t>
            </a:r>
            <a:r>
              <a:rPr sz="2800" spc="-9" dirty="0">
                <a:cs typeface="Verdana"/>
              </a:rPr>
              <a:t>s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such</a:t>
            </a:r>
            <a:r>
              <a:rPr sz="2800" spc="163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as</a:t>
            </a:r>
            <a:r>
              <a:rPr sz="2800" spc="163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call</a:t>
            </a:r>
            <a:r>
              <a:rPr sz="2800" spc="-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centers</a:t>
            </a:r>
            <a:r>
              <a:rPr sz="2800" spc="-9" dirty="0">
                <a:cs typeface="Verdana"/>
              </a:rPr>
              <a:t>,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fast-food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restaurants</a:t>
            </a:r>
            <a:r>
              <a:rPr sz="2800" spc="-9" dirty="0">
                <a:cs typeface="Verdana"/>
              </a:rPr>
              <a:t>,</a:t>
            </a:r>
            <a:r>
              <a:rPr sz="2800" spc="150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hospitals</a:t>
            </a:r>
            <a:r>
              <a:rPr sz="2800" dirty="0">
                <a:cs typeface="Verdana"/>
              </a:rPr>
              <a:t>,</a:t>
            </a:r>
            <a:r>
              <a:rPr sz="2800" spc="163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an</a:t>
            </a:r>
            <a:r>
              <a:rPr sz="2800" spc="-13" dirty="0">
                <a:cs typeface="Verdana"/>
              </a:rPr>
              <a:t>d</a:t>
            </a:r>
            <a:r>
              <a:rPr sz="2800" spc="154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pos</a:t>
            </a:r>
            <a:r>
              <a:rPr sz="2800" dirty="0">
                <a:cs typeface="Verdana"/>
              </a:rPr>
              <a:t>t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offices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16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13" dirty="0">
                <a:cs typeface="Verdana"/>
              </a:rPr>
              <a:t>Reengineering</a:t>
            </a:r>
            <a:r>
              <a:rPr sz="2800" spc="176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of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busines</a:t>
            </a:r>
            <a:r>
              <a:rPr sz="2800" spc="-9" dirty="0">
                <a:cs typeface="Verdana"/>
              </a:rPr>
              <a:t>s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processes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13" dirty="0">
                <a:cs typeface="Verdana"/>
              </a:rPr>
              <a:t>Determining</a:t>
            </a:r>
            <a:r>
              <a:rPr sz="2800" spc="172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ordering</a:t>
            </a:r>
            <a:r>
              <a:rPr sz="2800" spc="159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policie</a:t>
            </a:r>
            <a:r>
              <a:rPr sz="2800" dirty="0">
                <a:cs typeface="Verdana"/>
              </a:rPr>
              <a:t>s</a:t>
            </a:r>
            <a:r>
              <a:rPr sz="2800" spc="190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for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inventory</a:t>
            </a:r>
            <a:r>
              <a:rPr sz="2800" spc="163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9" dirty="0">
                <a:cs typeface="Verdana"/>
              </a:rPr>
              <a:t>Analyzing</a:t>
            </a:r>
            <a:r>
              <a:rPr sz="2800" spc="159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financial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r</a:t>
            </a:r>
            <a:r>
              <a:rPr sz="2800" spc="15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economic</a:t>
            </a:r>
            <a:r>
              <a:rPr sz="2800" spc="15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18" dirty="0">
                <a:cs typeface="Verdana"/>
              </a:rPr>
              <a:t>Compute</a:t>
            </a:r>
            <a:r>
              <a:rPr sz="2800" spc="-9" dirty="0">
                <a:cs typeface="Verdana"/>
              </a:rPr>
              <a:t>r</a:t>
            </a:r>
            <a:r>
              <a:rPr sz="2800" spc="176" dirty="0">
                <a:cs typeface="Times New Roman"/>
              </a:rPr>
              <a:t> </a:t>
            </a:r>
            <a:r>
              <a:rPr sz="2800" dirty="0">
                <a:cs typeface="Verdana"/>
              </a:rPr>
              <a:t>simulation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games</a:t>
            </a:r>
            <a:endParaRPr sz="28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5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 smtClean="0"/>
              <a:t>SYSTEMS,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MODELS</a:t>
            </a:r>
            <a:r>
              <a:rPr lang="en-US" sz="3200" dirty="0" smtClean="0"/>
              <a:t>,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AN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0153" y="836713"/>
            <a:ext cx="11964472" cy="3518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200" i="1" spc="-13" dirty="0">
                <a:solidFill>
                  <a:srgbClr val="0000FF"/>
                </a:solidFill>
                <a:cs typeface="Verdana"/>
              </a:rPr>
              <a:t>Syste</a:t>
            </a:r>
            <a:r>
              <a:rPr sz="3200" i="1" spc="-22" dirty="0">
                <a:solidFill>
                  <a:srgbClr val="0000FF"/>
                </a:solidFill>
                <a:cs typeface="Verdana"/>
              </a:rPr>
              <a:t>m</a:t>
            </a:r>
            <a:r>
              <a:rPr sz="3200" spc="-9" dirty="0">
                <a:cs typeface="Verdana"/>
              </a:rPr>
              <a:t>:</a:t>
            </a:r>
            <a:r>
              <a:rPr sz="3200" spc="185" dirty="0">
                <a:cs typeface="Times New Roman"/>
              </a:rPr>
              <a:t> </a:t>
            </a:r>
            <a:r>
              <a:rPr sz="3200" spc="-13" dirty="0">
                <a:cs typeface="Verdana"/>
              </a:rPr>
              <a:t>A</a:t>
            </a:r>
            <a:r>
              <a:rPr sz="3200" spc="172" dirty="0">
                <a:cs typeface="Times New Roman"/>
              </a:rPr>
              <a:t> </a:t>
            </a:r>
            <a:r>
              <a:rPr sz="3200" spc="-13" dirty="0">
                <a:cs typeface="Verdana"/>
              </a:rPr>
              <a:t>collection</a:t>
            </a:r>
            <a:r>
              <a:rPr sz="3200" spc="180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o</a:t>
            </a:r>
            <a:r>
              <a:rPr sz="3200" spc="-9" dirty="0">
                <a:cs typeface="Verdana"/>
              </a:rPr>
              <a:t>f</a:t>
            </a:r>
            <a:r>
              <a:rPr sz="3200" spc="172" dirty="0">
                <a:cs typeface="Times New Roman"/>
              </a:rPr>
              <a:t> </a:t>
            </a:r>
            <a:r>
              <a:rPr sz="3200" spc="-13" dirty="0">
                <a:cs typeface="Verdana"/>
              </a:rPr>
              <a:t>entities</a:t>
            </a:r>
            <a:r>
              <a:rPr sz="3200" spc="176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(people</a:t>
            </a:r>
            <a:r>
              <a:rPr sz="3200" spc="-9" dirty="0">
                <a:cs typeface="Verdana"/>
              </a:rPr>
              <a:t>,</a:t>
            </a:r>
            <a:r>
              <a:rPr sz="3200" spc="199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parts</a:t>
            </a:r>
            <a:r>
              <a:rPr sz="3200" spc="-9" dirty="0">
                <a:cs typeface="Verdana"/>
              </a:rPr>
              <a:t>,</a:t>
            </a:r>
            <a:r>
              <a:rPr sz="3200" spc="172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messages,</a:t>
            </a:r>
            <a:r>
              <a:rPr sz="3200" spc="-9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machines</a:t>
            </a:r>
            <a:r>
              <a:rPr sz="3200" spc="-9" dirty="0">
                <a:cs typeface="Verdana"/>
              </a:rPr>
              <a:t>,</a:t>
            </a:r>
            <a:r>
              <a:rPr sz="3200" spc="172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servers</a:t>
            </a:r>
            <a:r>
              <a:rPr sz="3200" spc="-9" dirty="0">
                <a:cs typeface="Verdana"/>
              </a:rPr>
              <a:t>,</a:t>
            </a:r>
            <a:r>
              <a:rPr sz="3200" spc="176" dirty="0">
                <a:cs typeface="Times New Roman"/>
              </a:rPr>
              <a:t> </a:t>
            </a:r>
            <a:r>
              <a:rPr sz="3200" spc="-22" dirty="0">
                <a:cs typeface="Verdana"/>
              </a:rPr>
              <a:t>…</a:t>
            </a:r>
            <a:r>
              <a:rPr sz="3200" spc="-9" dirty="0">
                <a:cs typeface="Verdana"/>
              </a:rPr>
              <a:t>)</a:t>
            </a:r>
            <a:r>
              <a:rPr sz="3200" spc="180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tha</a:t>
            </a:r>
            <a:r>
              <a:rPr sz="3200" spc="-9" dirty="0">
                <a:cs typeface="Verdana"/>
              </a:rPr>
              <a:t>t</a:t>
            </a:r>
            <a:r>
              <a:rPr sz="3200" spc="172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ac</a:t>
            </a:r>
            <a:r>
              <a:rPr sz="3200" spc="-9" dirty="0">
                <a:cs typeface="Verdana"/>
              </a:rPr>
              <a:t>t</a:t>
            </a:r>
            <a:r>
              <a:rPr sz="3200" spc="172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an</a:t>
            </a:r>
            <a:r>
              <a:rPr sz="3200" spc="-13" dirty="0">
                <a:cs typeface="Verdana"/>
              </a:rPr>
              <a:t>d</a:t>
            </a:r>
            <a:r>
              <a:rPr sz="3200" spc="180" dirty="0">
                <a:cs typeface="Times New Roman"/>
              </a:rPr>
              <a:t> </a:t>
            </a:r>
            <a:r>
              <a:rPr sz="3200" spc="-13" dirty="0">
                <a:cs typeface="Verdana"/>
              </a:rPr>
              <a:t>interac</a:t>
            </a:r>
            <a:r>
              <a:rPr sz="3200" spc="-9" dirty="0">
                <a:cs typeface="Verdana"/>
              </a:rPr>
              <a:t>t</a:t>
            </a:r>
            <a:r>
              <a:rPr sz="3200" spc="180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togethe</a:t>
            </a:r>
            <a:r>
              <a:rPr sz="3200" spc="-9" dirty="0">
                <a:cs typeface="Verdana"/>
              </a:rPr>
              <a:t>r</a:t>
            </a:r>
            <a:r>
              <a:rPr sz="3200" spc="185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toward</a:t>
            </a:r>
            <a:r>
              <a:rPr sz="3200" spc="-9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som</a:t>
            </a:r>
            <a:r>
              <a:rPr sz="3200" spc="-13" dirty="0">
                <a:cs typeface="Verdana"/>
              </a:rPr>
              <a:t>e</a:t>
            </a:r>
            <a:r>
              <a:rPr sz="3200" spc="180" dirty="0">
                <a:cs typeface="Times New Roman"/>
              </a:rPr>
              <a:t> </a:t>
            </a:r>
            <a:r>
              <a:rPr sz="3200" spc="-13" dirty="0" smtClean="0">
                <a:cs typeface="Verdana"/>
              </a:rPr>
              <a:t>end</a:t>
            </a:r>
            <a:r>
              <a:rPr lang="en-US" sz="3200" spc="-13" dirty="0" smtClean="0">
                <a:cs typeface="Verdana"/>
              </a:rPr>
              <a:t>.</a:t>
            </a:r>
            <a:endParaRPr sz="3200" dirty="0">
              <a:cs typeface="Verdana"/>
            </a:endParaRPr>
          </a:p>
          <a:p>
            <a:pPr marL="313781" indent="-302575"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endParaRPr lang="en-US" sz="3200" spc="-13" dirty="0" smtClean="0">
              <a:cs typeface="Verdana"/>
            </a:endParaRPr>
          </a:p>
          <a:p>
            <a:pPr marL="313781" indent="-302575"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200" spc="-13" dirty="0" smtClean="0">
                <a:cs typeface="Verdana"/>
              </a:rPr>
              <a:t>In</a:t>
            </a:r>
            <a:r>
              <a:rPr sz="3200" spc="172" dirty="0" smtClean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simulations</a:t>
            </a:r>
            <a:r>
              <a:rPr sz="3200" spc="-9" dirty="0">
                <a:cs typeface="Verdana"/>
              </a:rPr>
              <a:t>,</a:t>
            </a:r>
            <a:r>
              <a:rPr sz="3200" spc="180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depend</a:t>
            </a:r>
            <a:r>
              <a:rPr sz="3200" spc="-13" dirty="0">
                <a:cs typeface="Verdana"/>
              </a:rPr>
              <a:t>s</a:t>
            </a:r>
            <a:r>
              <a:rPr sz="3200" spc="194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o</a:t>
            </a:r>
            <a:r>
              <a:rPr sz="3200" spc="-13" dirty="0">
                <a:cs typeface="Verdana"/>
              </a:rPr>
              <a:t>n</a:t>
            </a:r>
            <a:r>
              <a:rPr sz="3200" spc="172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objective</a:t>
            </a:r>
            <a:r>
              <a:rPr sz="3200" spc="-13" dirty="0">
                <a:cs typeface="Verdana"/>
              </a:rPr>
              <a:t>s</a:t>
            </a:r>
            <a:r>
              <a:rPr sz="3200" spc="185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o</a:t>
            </a:r>
            <a:r>
              <a:rPr sz="3200" spc="-9" dirty="0">
                <a:cs typeface="Verdana"/>
              </a:rPr>
              <a:t>f</a:t>
            </a:r>
            <a:r>
              <a:rPr sz="3200" spc="172" dirty="0">
                <a:cs typeface="Times New Roman"/>
              </a:rPr>
              <a:t> </a:t>
            </a:r>
            <a:r>
              <a:rPr sz="3200" spc="-18" dirty="0">
                <a:cs typeface="Verdana"/>
              </a:rPr>
              <a:t>study</a:t>
            </a:r>
            <a:endParaRPr sz="3200" dirty="0">
              <a:cs typeface="Verdana"/>
            </a:endParaRP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dirty="0">
                <a:cs typeface="Verdana"/>
              </a:rPr>
              <a:t>Might</a:t>
            </a:r>
            <a:r>
              <a:rPr sz="2800" spc="168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limi</a:t>
            </a:r>
            <a:r>
              <a:rPr sz="2800" dirty="0">
                <a:cs typeface="Verdana"/>
              </a:rPr>
              <a:t>t</a:t>
            </a:r>
            <a:r>
              <a:rPr sz="2800" spc="185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the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boundarie</a:t>
            </a:r>
            <a:r>
              <a:rPr sz="2800" spc="-9" dirty="0">
                <a:cs typeface="Verdana"/>
              </a:rPr>
              <a:t>s</a:t>
            </a:r>
            <a:r>
              <a:rPr sz="2800" spc="168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(physica</a:t>
            </a:r>
            <a:r>
              <a:rPr sz="2800" dirty="0">
                <a:cs typeface="Verdana"/>
              </a:rPr>
              <a:t>l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54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logical</a:t>
            </a:r>
            <a:r>
              <a:rPr sz="2800" dirty="0">
                <a:cs typeface="Verdana"/>
              </a:rPr>
              <a:t>)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f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the</a:t>
            </a:r>
            <a:r>
              <a:rPr sz="2800" spc="168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9" dirty="0">
                <a:cs typeface="Verdana"/>
              </a:rPr>
              <a:t>Specify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the</a:t>
            </a:r>
            <a:r>
              <a:rPr sz="2800" spc="172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leve</a:t>
            </a:r>
            <a:r>
              <a:rPr sz="2800" dirty="0">
                <a:cs typeface="Verdana"/>
              </a:rPr>
              <a:t>l</a:t>
            </a:r>
            <a:r>
              <a:rPr sz="2800" spc="176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of</a:t>
            </a:r>
            <a:r>
              <a:rPr sz="2800" spc="172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detai</a:t>
            </a:r>
            <a:r>
              <a:rPr sz="2800" dirty="0">
                <a:cs typeface="Verdana"/>
              </a:rPr>
              <a:t>l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(e.g.</a:t>
            </a:r>
            <a:r>
              <a:rPr sz="2800" spc="-9" dirty="0">
                <a:cs typeface="Verdana"/>
              </a:rPr>
              <a:t>,</a:t>
            </a:r>
            <a:r>
              <a:rPr sz="2800" spc="15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wha</a:t>
            </a:r>
            <a:r>
              <a:rPr sz="2800" spc="-9" dirty="0">
                <a:cs typeface="Verdana"/>
              </a:rPr>
              <a:t>t</a:t>
            </a:r>
            <a:r>
              <a:rPr sz="2800" spc="159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i</a:t>
            </a:r>
            <a:r>
              <a:rPr sz="2800" dirty="0">
                <a:cs typeface="Verdana"/>
              </a:rPr>
              <a:t>s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</a:t>
            </a:r>
            <a:r>
              <a:rPr sz="2800" spc="159" dirty="0">
                <a:cs typeface="Times New Roman"/>
              </a:rPr>
              <a:t> </a:t>
            </a:r>
            <a:r>
              <a:rPr sz="2800" dirty="0">
                <a:cs typeface="Verdana"/>
              </a:rPr>
              <a:t>entity?)</a:t>
            </a: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spc="-9" dirty="0">
                <a:cs typeface="Verdana"/>
              </a:rPr>
              <a:t>Usually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assume</a:t>
            </a:r>
            <a:r>
              <a:rPr sz="2800" spc="15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</a:t>
            </a:r>
            <a:r>
              <a:rPr sz="2800" spc="163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time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element</a:t>
            </a:r>
            <a:r>
              <a:rPr sz="2800" spc="172" dirty="0">
                <a:cs typeface="Times New Roman"/>
              </a:rPr>
              <a:t> </a:t>
            </a:r>
            <a:r>
              <a:rPr sz="2800" dirty="0">
                <a:cs typeface="Verdana"/>
              </a:rPr>
              <a:t>-</a:t>
            </a:r>
            <a:r>
              <a:rPr sz="2800" spc="150" dirty="0">
                <a:cs typeface="Times New Roman"/>
              </a:rPr>
              <a:t> </a:t>
            </a:r>
            <a:r>
              <a:rPr sz="2800" i="1" spc="-18" dirty="0">
                <a:cs typeface="Verdana"/>
              </a:rPr>
              <a:t>dynami</a:t>
            </a:r>
            <a:r>
              <a:rPr sz="2800" i="1" spc="-9" dirty="0">
                <a:cs typeface="Verdana"/>
              </a:rPr>
              <a:t>c</a:t>
            </a:r>
            <a:r>
              <a:rPr sz="2800" i="1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system</a:t>
            </a:r>
            <a:endParaRPr sz="28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626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 smtClean="0"/>
              <a:t>SYSTEMS,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MODELS</a:t>
            </a:r>
            <a:r>
              <a:rPr lang="en-US" sz="3200" dirty="0" smtClean="0"/>
              <a:t>,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AN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192000" cy="2923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33619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  <a:tab pos="2559560" algn="l"/>
              </a:tabLst>
            </a:pPr>
            <a:r>
              <a:rPr sz="2800" i="1" spc="-13" dirty="0">
                <a:solidFill>
                  <a:srgbClr val="0000FF"/>
                </a:solidFill>
                <a:latin typeface="Verdana"/>
                <a:cs typeface="Verdana"/>
              </a:rPr>
              <a:t>State</a:t>
            </a:r>
            <a:r>
              <a:rPr sz="2800" i="1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0000FF"/>
                </a:solidFill>
                <a:latin typeface="Verdana"/>
                <a:cs typeface="Verdana"/>
              </a:rPr>
              <a:t>o</a:t>
            </a:r>
            <a:r>
              <a:rPr sz="2800" spc="-9" dirty="0">
                <a:solidFill>
                  <a:srgbClr val="0000FF"/>
                </a:solidFill>
                <a:latin typeface="Verdana"/>
                <a:cs typeface="Verdana"/>
              </a:rPr>
              <a:t>f</a:t>
            </a:r>
            <a:r>
              <a:rPr sz="2800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z="2800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0000FF"/>
                </a:solidFill>
                <a:latin typeface="Verdana"/>
                <a:cs typeface="Verdana"/>
              </a:rPr>
              <a:t>system</a:t>
            </a:r>
            <a:r>
              <a:rPr sz="2800" spc="-9" dirty="0">
                <a:latin typeface="Verdana"/>
                <a:cs typeface="Verdana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3" dirty="0">
                <a:latin typeface="Verdana"/>
                <a:cs typeface="Verdana"/>
              </a:rPr>
              <a:t>Collection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variables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an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thei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values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necessar</a:t>
            </a:r>
            <a:r>
              <a:rPr sz="2800" spc="-13" dirty="0">
                <a:latin typeface="Verdana"/>
                <a:cs typeface="Verdana"/>
              </a:rPr>
              <a:t>y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to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describ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9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 smtClean="0">
                <a:latin typeface="Verdana"/>
                <a:cs typeface="Verdana"/>
              </a:rPr>
              <a:t>system</a:t>
            </a:r>
            <a:endParaRPr lang="en-US" sz="2800" spc="-18" dirty="0" smtClean="0">
              <a:latin typeface="Verdana"/>
              <a:cs typeface="Verdana"/>
            </a:endParaRPr>
          </a:p>
          <a:p>
            <a:pPr marL="11206" marR="33619">
              <a:buClr>
                <a:srgbClr val="FFCC00"/>
              </a:buClr>
              <a:buSzPct val="75000"/>
              <a:tabLst>
                <a:tab pos="313781" algn="l"/>
                <a:tab pos="2559560" algn="l"/>
              </a:tabLst>
            </a:pPr>
            <a:endParaRPr sz="2800" dirty="0">
              <a:latin typeface="Verdana"/>
              <a:cs typeface="Verdana"/>
            </a:endParaRPr>
          </a:p>
          <a:p>
            <a:pPr marL="666786" marR="256628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dirty="0">
                <a:latin typeface="Verdana"/>
                <a:cs typeface="Verdana"/>
              </a:rPr>
              <a:t>Might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depend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on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desired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objectives,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output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performance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measures</a:t>
            </a:r>
            <a:endParaRPr sz="2400" dirty="0">
              <a:latin typeface="Verdana"/>
              <a:cs typeface="Verdana"/>
            </a:endParaRPr>
          </a:p>
          <a:p>
            <a:pPr marL="666786" marR="92453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3" dirty="0">
                <a:latin typeface="Verdana"/>
                <a:cs typeface="Verdana"/>
              </a:rPr>
              <a:t>Website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model: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Number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client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requests,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number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server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processes,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network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bandwidth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etc.</a:t>
            </a:r>
            <a:endParaRPr sz="2400" dirty="0">
              <a:latin typeface="Verdana"/>
              <a:cs typeface="Verdana"/>
            </a:endParaRPr>
          </a:p>
          <a:p>
            <a:pPr marL="666786" marR="4483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3" dirty="0">
                <a:latin typeface="Verdana"/>
                <a:cs typeface="Verdana"/>
              </a:rPr>
              <a:t>Game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model: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Weapons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own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by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each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characters</a:t>
            </a:r>
            <a:r>
              <a:rPr sz="2400" spc="-9" dirty="0">
                <a:latin typeface="Verdana"/>
                <a:cs typeface="Verdana"/>
              </a:rPr>
              <a:t>,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energy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leve</a:t>
            </a:r>
            <a:r>
              <a:rPr sz="2400" dirty="0">
                <a:latin typeface="Verdana"/>
                <a:cs typeface="Verdana"/>
              </a:rPr>
              <a:t>l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etc.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41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 smtClean="0"/>
              <a:t>SYSTEMS,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MODELS</a:t>
            </a:r>
            <a:r>
              <a:rPr lang="en-US" sz="3200" dirty="0" smtClean="0"/>
              <a:t>,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AN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218941" y="836713"/>
            <a:ext cx="11861441" cy="3895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8" dirty="0">
                <a:cs typeface="Verdana"/>
              </a:rPr>
              <a:t>Type</a:t>
            </a:r>
            <a:r>
              <a:rPr sz="2800" spc="-13" dirty="0">
                <a:cs typeface="Verdana"/>
              </a:rPr>
              <a:t>s</a:t>
            </a:r>
            <a:r>
              <a:rPr sz="2800" spc="194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f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9" dirty="0">
                <a:cs typeface="Verdana"/>
              </a:rPr>
              <a:t>Discrete</a:t>
            </a:r>
            <a:endParaRPr sz="2400" dirty="0">
              <a:cs typeface="Verdana"/>
            </a:endParaRPr>
          </a:p>
          <a:p>
            <a:pPr marL="1160973" marR="4483" lvl="2" indent="-342900">
              <a:spcBef>
                <a:spcPts val="379"/>
              </a:spcBef>
              <a:buSzPct val="63888"/>
              <a:buFont typeface="Wingdings" panose="05000000000000000000" pitchFamily="2" charset="2"/>
              <a:buChar char="q"/>
              <a:tabLst>
                <a:tab pos="1019790" algn="l"/>
              </a:tabLst>
            </a:pPr>
            <a:r>
              <a:rPr sz="2400" spc="-9" dirty="0">
                <a:cs typeface="Verdana"/>
              </a:rPr>
              <a:t>State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variables</a:t>
            </a:r>
            <a:r>
              <a:rPr sz="2400" spc="15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chang</a:t>
            </a:r>
            <a:r>
              <a:rPr sz="2400" spc="-13" dirty="0">
                <a:cs typeface="Verdana"/>
              </a:rPr>
              <a:t>e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instantaneously</a:t>
            </a:r>
            <a:r>
              <a:rPr sz="2400" spc="172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at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separated</a:t>
            </a:r>
            <a:r>
              <a:rPr sz="2400" spc="163" dirty="0">
                <a:cs typeface="Times New Roman"/>
              </a:rPr>
              <a:t> </a:t>
            </a:r>
            <a:r>
              <a:rPr sz="2400" spc="-4" dirty="0">
                <a:cs typeface="Verdana"/>
              </a:rPr>
              <a:t>points</a:t>
            </a:r>
            <a:r>
              <a:rPr sz="2400" spc="-4" dirty="0">
                <a:cs typeface="Times New Roman"/>
              </a:rPr>
              <a:t> </a:t>
            </a:r>
            <a:r>
              <a:rPr sz="2400" spc="-4" dirty="0">
                <a:cs typeface="Verdana"/>
              </a:rPr>
              <a:t>i</a:t>
            </a:r>
            <a:r>
              <a:rPr sz="2400" dirty="0">
                <a:cs typeface="Verdana"/>
              </a:rPr>
              <a:t>n</a:t>
            </a:r>
            <a:r>
              <a:rPr sz="2400" spc="168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time</a:t>
            </a:r>
            <a:endParaRPr sz="2400" dirty="0">
              <a:cs typeface="Verdana"/>
            </a:endParaRPr>
          </a:p>
          <a:p>
            <a:pPr marL="1160973" marR="291368" lvl="2" indent="-342900">
              <a:spcBef>
                <a:spcPts val="379"/>
              </a:spcBef>
              <a:buSzPct val="63888"/>
              <a:buFont typeface="Wingdings" panose="05000000000000000000" pitchFamily="2" charset="2"/>
              <a:buChar char="q"/>
              <a:tabLst>
                <a:tab pos="1019790" algn="l"/>
              </a:tabLst>
            </a:pPr>
            <a:r>
              <a:rPr sz="2400" spc="-13" dirty="0">
                <a:cs typeface="Verdana"/>
              </a:rPr>
              <a:t>Bank</a:t>
            </a:r>
            <a:r>
              <a:rPr sz="2400" spc="15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model:</a:t>
            </a:r>
            <a:r>
              <a:rPr sz="2400" spc="159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State</a:t>
            </a:r>
            <a:r>
              <a:rPr sz="2400" spc="15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change</a:t>
            </a:r>
            <a:r>
              <a:rPr sz="2400" spc="-9" dirty="0">
                <a:cs typeface="Verdana"/>
              </a:rPr>
              <a:t>s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occur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only</a:t>
            </a:r>
            <a:r>
              <a:rPr sz="2400" spc="15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whe</a:t>
            </a:r>
            <a:r>
              <a:rPr sz="2400" spc="-13" dirty="0">
                <a:cs typeface="Verdana"/>
              </a:rPr>
              <a:t>n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63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customer</a:t>
            </a:r>
            <a:r>
              <a:rPr sz="2400" spc="-9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arrives</a:t>
            </a:r>
            <a:r>
              <a:rPr sz="2400" spc="15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</a:t>
            </a:r>
            <a:r>
              <a:rPr sz="2400" spc="-9" dirty="0">
                <a:cs typeface="Verdana"/>
              </a:rPr>
              <a:t>r</a:t>
            </a:r>
            <a:r>
              <a:rPr sz="2400" spc="154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departs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8" dirty="0">
                <a:cs typeface="Verdana"/>
              </a:rPr>
              <a:t>Continuous</a:t>
            </a:r>
            <a:endParaRPr sz="2400" dirty="0">
              <a:cs typeface="Verdana"/>
            </a:endParaRPr>
          </a:p>
          <a:p>
            <a:pPr marL="1160973" lvl="2" indent="-342900">
              <a:spcBef>
                <a:spcPts val="379"/>
              </a:spcBef>
              <a:buSzPct val="63888"/>
              <a:buFont typeface="Wingdings" panose="05000000000000000000" pitchFamily="2" charset="2"/>
              <a:buChar char="q"/>
              <a:tabLst>
                <a:tab pos="1019790" algn="l"/>
              </a:tabLst>
            </a:pPr>
            <a:r>
              <a:rPr sz="2400" spc="-9" dirty="0">
                <a:cs typeface="Verdana"/>
              </a:rPr>
              <a:t>State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variables</a:t>
            </a:r>
            <a:r>
              <a:rPr sz="2400" spc="15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chang</a:t>
            </a:r>
            <a:r>
              <a:rPr sz="2400" spc="-13" dirty="0">
                <a:cs typeface="Verdana"/>
              </a:rPr>
              <a:t>e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continuously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as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function</a:t>
            </a:r>
            <a:r>
              <a:rPr sz="2400" spc="168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</a:t>
            </a:r>
            <a:r>
              <a:rPr sz="2400" spc="-9" dirty="0">
                <a:cs typeface="Verdana"/>
              </a:rPr>
              <a:t>f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time</a:t>
            </a:r>
            <a:endParaRPr sz="2400" dirty="0">
              <a:cs typeface="Verdana"/>
            </a:endParaRPr>
          </a:p>
          <a:p>
            <a:pPr marL="1160973" marR="712732" lvl="2" indent="-342900">
              <a:spcBef>
                <a:spcPts val="379"/>
              </a:spcBef>
              <a:buSzPct val="63888"/>
              <a:buFont typeface="Wingdings" panose="05000000000000000000" pitchFamily="2" charset="2"/>
              <a:buChar char="q"/>
              <a:tabLst>
                <a:tab pos="1019790" algn="l"/>
              </a:tabLst>
            </a:pPr>
            <a:r>
              <a:rPr sz="2400" spc="-9" dirty="0">
                <a:cs typeface="Verdana"/>
              </a:rPr>
              <a:t>Airplane</a:t>
            </a:r>
            <a:r>
              <a:rPr sz="2400" spc="163" dirty="0">
                <a:cs typeface="Times New Roman"/>
              </a:rPr>
              <a:t> </a:t>
            </a:r>
            <a:r>
              <a:rPr sz="2400" dirty="0">
                <a:cs typeface="Verdana"/>
              </a:rPr>
              <a:t>flight:</a:t>
            </a:r>
            <a:r>
              <a:rPr sz="2400" spc="180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State</a:t>
            </a:r>
            <a:r>
              <a:rPr sz="2400" spc="168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variables</a:t>
            </a:r>
            <a:r>
              <a:rPr sz="2400" spc="168" dirty="0">
                <a:cs typeface="Times New Roman"/>
              </a:rPr>
              <a:t> </a:t>
            </a:r>
            <a:r>
              <a:rPr sz="2400" spc="-4" dirty="0">
                <a:cs typeface="Verdana"/>
              </a:rPr>
              <a:t>lik</a:t>
            </a:r>
            <a:r>
              <a:rPr sz="2400" dirty="0">
                <a:cs typeface="Verdana"/>
              </a:rPr>
              <a:t>e</a:t>
            </a:r>
            <a:r>
              <a:rPr sz="2400" spc="172" dirty="0">
                <a:cs typeface="Times New Roman"/>
              </a:rPr>
              <a:t> </a:t>
            </a:r>
            <a:r>
              <a:rPr sz="2400" spc="-4" dirty="0">
                <a:cs typeface="Verdana"/>
              </a:rPr>
              <a:t>position</a:t>
            </a:r>
            <a:r>
              <a:rPr sz="2400" dirty="0">
                <a:cs typeface="Verdana"/>
              </a:rPr>
              <a:t>,</a:t>
            </a:r>
            <a:r>
              <a:rPr sz="2400" spc="168" dirty="0">
                <a:cs typeface="Times New Roman"/>
              </a:rPr>
              <a:t> </a:t>
            </a:r>
            <a:r>
              <a:rPr sz="2400" dirty="0">
                <a:cs typeface="Verdana"/>
              </a:rPr>
              <a:t>velocity</a:t>
            </a:r>
            <a:r>
              <a:rPr sz="240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chang</a:t>
            </a:r>
            <a:r>
              <a:rPr sz="2400" spc="-13" dirty="0">
                <a:cs typeface="Verdana"/>
              </a:rPr>
              <a:t>e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continuously</a:t>
            </a:r>
            <a:endParaRPr sz="2400" dirty="0">
              <a:cs typeface="Verdana"/>
            </a:endParaRPr>
          </a:p>
          <a:p>
            <a:pPr lvl="2">
              <a:lnSpc>
                <a:spcPct val="100000"/>
              </a:lnSpc>
              <a:buClr>
                <a:srgbClr val="FF9A00"/>
              </a:buClr>
              <a:buFont typeface="Wingdings"/>
              <a:buChar char=""/>
            </a:pPr>
            <a:endParaRPr sz="2400" dirty="0">
              <a:cs typeface="Times New Roman"/>
            </a:endParaRPr>
          </a:p>
          <a:p>
            <a:pPr marL="313781" indent="-302575">
              <a:spcBef>
                <a:spcPts val="1134"/>
              </a:spcBef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cs typeface="Verdana"/>
              </a:rPr>
              <a:t>Man</a:t>
            </a:r>
            <a:r>
              <a:rPr sz="2800" spc="-13" dirty="0">
                <a:cs typeface="Verdana"/>
              </a:rPr>
              <a:t>y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</a:t>
            </a:r>
            <a:r>
              <a:rPr sz="2800" spc="-13" dirty="0">
                <a:cs typeface="Verdana"/>
              </a:rPr>
              <a:t>s</a:t>
            </a:r>
            <a:r>
              <a:rPr sz="2800" spc="19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are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partly</a:t>
            </a:r>
            <a:r>
              <a:rPr sz="2800" spc="19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discrete</a:t>
            </a:r>
            <a:r>
              <a:rPr sz="2800" spc="-9" dirty="0">
                <a:cs typeface="Verdana"/>
              </a:rPr>
              <a:t>,</a:t>
            </a:r>
            <a:r>
              <a:rPr sz="2800" spc="19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partly</a:t>
            </a:r>
            <a:r>
              <a:rPr sz="2800" spc="19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continuous</a:t>
            </a:r>
            <a:endParaRPr sz="28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026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 smtClean="0"/>
              <a:t>SYSTEMS,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MODELS</a:t>
            </a:r>
            <a:r>
              <a:rPr lang="en-US" sz="3200" dirty="0" smtClean="0"/>
              <a:t>,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AN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15910" y="927279"/>
            <a:ext cx="11835684" cy="4111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cs typeface="Verdana"/>
              </a:rPr>
              <a:t>Classification</a:t>
            </a:r>
            <a:r>
              <a:rPr sz="2800" spc="19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f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simulatio</a:t>
            </a:r>
            <a:r>
              <a:rPr sz="2800" spc="-13" dirty="0">
                <a:cs typeface="Verdana"/>
              </a:rPr>
              <a:t>n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models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3" dirty="0">
                <a:cs typeface="Verdana"/>
              </a:rPr>
              <a:t>Stati</a:t>
            </a:r>
            <a:r>
              <a:rPr sz="2400" i="1" spc="-9" dirty="0">
                <a:cs typeface="Verdana"/>
              </a:rPr>
              <a:t>c</a:t>
            </a:r>
            <a:r>
              <a:rPr sz="2400" i="1" spc="168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vs.</a:t>
            </a:r>
            <a:r>
              <a:rPr sz="2400" spc="159" dirty="0">
                <a:cs typeface="Times New Roman"/>
              </a:rPr>
              <a:t> </a:t>
            </a:r>
            <a:r>
              <a:rPr sz="2400" i="1" spc="-18" dirty="0">
                <a:cs typeface="Verdana"/>
              </a:rPr>
              <a:t>dynamic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dirty="0">
                <a:cs typeface="Verdana"/>
              </a:rPr>
              <a:t>Deterministic</a:t>
            </a:r>
            <a:r>
              <a:rPr sz="2400" i="1" spc="176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vs.</a:t>
            </a:r>
            <a:r>
              <a:rPr sz="2400" spc="154" dirty="0">
                <a:cs typeface="Times New Roman"/>
              </a:rPr>
              <a:t> </a:t>
            </a:r>
            <a:r>
              <a:rPr sz="2400" i="1" spc="-13" dirty="0">
                <a:cs typeface="Verdana"/>
              </a:rPr>
              <a:t>stochasti</a:t>
            </a:r>
            <a:r>
              <a:rPr sz="2400" i="1" spc="-9" dirty="0">
                <a:cs typeface="Verdana"/>
              </a:rPr>
              <a:t>c</a:t>
            </a:r>
            <a:r>
              <a:rPr sz="2400" i="1" spc="172" dirty="0">
                <a:cs typeface="Times New Roman"/>
              </a:rPr>
              <a:t> </a:t>
            </a:r>
            <a:r>
              <a:rPr sz="2400" i="1" spc="-13" dirty="0">
                <a:cs typeface="Verdana"/>
              </a:rPr>
              <a:t>(contain</a:t>
            </a:r>
            <a:r>
              <a:rPr sz="2400" i="1" spc="163" dirty="0">
                <a:cs typeface="Times New Roman"/>
              </a:rPr>
              <a:t> </a:t>
            </a:r>
            <a:r>
              <a:rPr sz="2400" i="1" spc="-18" dirty="0">
                <a:cs typeface="Verdana"/>
              </a:rPr>
              <a:t>randomness)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8" dirty="0">
                <a:cs typeface="Verdana"/>
              </a:rPr>
              <a:t>Continuou</a:t>
            </a:r>
            <a:r>
              <a:rPr sz="2400" i="1" spc="-9" dirty="0">
                <a:cs typeface="Verdana"/>
              </a:rPr>
              <a:t>s</a:t>
            </a:r>
            <a:r>
              <a:rPr sz="2400" i="1" spc="168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vs.</a:t>
            </a:r>
            <a:r>
              <a:rPr sz="2400" spc="154" dirty="0">
                <a:cs typeface="Times New Roman"/>
              </a:rPr>
              <a:t> </a:t>
            </a:r>
            <a:r>
              <a:rPr sz="2400" i="1" spc="-13" dirty="0">
                <a:cs typeface="Verdana"/>
              </a:rPr>
              <a:t>discrete</a:t>
            </a:r>
            <a:endParaRPr sz="2400" dirty="0"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400" dirty="0">
              <a:cs typeface="Times New Roman"/>
            </a:endParaRPr>
          </a:p>
          <a:p>
            <a:pPr marL="313781" marR="4483" indent="-302575">
              <a:spcBef>
                <a:spcPts val="1134"/>
              </a:spcBef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cs typeface="Verdana"/>
              </a:rPr>
              <a:t>Mos</a:t>
            </a:r>
            <a:r>
              <a:rPr sz="2800" spc="-9" dirty="0">
                <a:cs typeface="Verdana"/>
              </a:rPr>
              <a:t>t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operationa</a:t>
            </a:r>
            <a:r>
              <a:rPr sz="2800" spc="-9" dirty="0">
                <a:cs typeface="Verdana"/>
              </a:rPr>
              <a:t>l</a:t>
            </a:r>
            <a:r>
              <a:rPr sz="2800" spc="19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model</a:t>
            </a:r>
            <a:r>
              <a:rPr sz="2800" spc="-13" dirty="0">
                <a:cs typeface="Verdana"/>
              </a:rPr>
              <a:t>s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ar</a:t>
            </a:r>
            <a:r>
              <a:rPr sz="2800" spc="-13" dirty="0">
                <a:cs typeface="Verdana"/>
              </a:rPr>
              <a:t>e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dynamic</a:t>
            </a:r>
            <a:r>
              <a:rPr sz="2800" spc="-9" dirty="0">
                <a:cs typeface="Verdana"/>
              </a:rPr>
              <a:t>,</a:t>
            </a:r>
            <a:r>
              <a:rPr sz="2800" spc="19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stochastic</a:t>
            </a:r>
            <a:r>
              <a:rPr sz="2800" spc="-9" dirty="0">
                <a:cs typeface="Verdana"/>
              </a:rPr>
              <a:t>,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and</a:t>
            </a:r>
            <a:r>
              <a:rPr sz="2800" spc="-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discrete</a:t>
            </a:r>
            <a:r>
              <a:rPr sz="2800" spc="185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-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w</a:t>
            </a:r>
            <a:r>
              <a:rPr sz="2800" spc="-4" dirty="0">
                <a:cs typeface="Verdana"/>
              </a:rPr>
              <a:t>il</a:t>
            </a:r>
            <a:r>
              <a:rPr sz="2800" dirty="0">
                <a:cs typeface="Verdana"/>
              </a:rPr>
              <a:t>l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b</a:t>
            </a:r>
            <a:r>
              <a:rPr sz="2800" spc="-13" dirty="0">
                <a:cs typeface="Verdana"/>
              </a:rPr>
              <a:t>e</a:t>
            </a:r>
            <a:r>
              <a:rPr sz="2800" spc="18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called</a:t>
            </a:r>
            <a:r>
              <a:rPr sz="2800" spc="176" dirty="0">
                <a:cs typeface="Times New Roman"/>
              </a:rPr>
              <a:t> </a:t>
            </a:r>
            <a:r>
              <a:rPr sz="2800" i="1" spc="-18" dirty="0">
                <a:cs typeface="Verdana"/>
              </a:rPr>
              <a:t>discrete-even</a:t>
            </a:r>
            <a:r>
              <a:rPr sz="2800" i="1" spc="-9" dirty="0">
                <a:cs typeface="Verdana"/>
              </a:rPr>
              <a:t>t</a:t>
            </a:r>
            <a:r>
              <a:rPr sz="2800" i="1" spc="190" dirty="0">
                <a:cs typeface="Times New Roman"/>
              </a:rPr>
              <a:t> </a:t>
            </a:r>
            <a:r>
              <a:rPr sz="2800" i="1" spc="-18" dirty="0">
                <a:cs typeface="Verdana"/>
              </a:rPr>
              <a:t>simulatio</a:t>
            </a:r>
            <a:r>
              <a:rPr sz="2800" i="1" spc="-13" dirty="0">
                <a:cs typeface="Verdana"/>
              </a:rPr>
              <a:t>n</a:t>
            </a:r>
            <a:r>
              <a:rPr sz="2800" i="1" spc="185" dirty="0">
                <a:cs typeface="Times New Roman"/>
              </a:rPr>
              <a:t> </a:t>
            </a:r>
            <a:r>
              <a:rPr sz="2800" i="1" spc="-18" dirty="0">
                <a:cs typeface="Verdana"/>
              </a:rPr>
              <a:t>models</a:t>
            </a:r>
            <a:endParaRPr sz="2800" dirty="0">
              <a:cs typeface="Verdana"/>
            </a:endParaRPr>
          </a:p>
          <a:p>
            <a:pPr>
              <a:spcBef>
                <a:spcPts val="22"/>
              </a:spcBef>
              <a:buClr>
                <a:srgbClr val="FFCC00"/>
              </a:buClr>
              <a:buFont typeface="Wingdings"/>
              <a:buChar char=""/>
            </a:pPr>
            <a:endParaRPr sz="4000" dirty="0">
              <a:cs typeface="Times New Roman"/>
            </a:endParaRPr>
          </a:p>
          <a:p>
            <a:pPr marL="313781" indent="-302575"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cs typeface="Verdana"/>
              </a:rPr>
              <a:t>Thi</a:t>
            </a:r>
            <a:r>
              <a:rPr sz="2800" spc="-13" dirty="0">
                <a:cs typeface="Verdana"/>
              </a:rPr>
              <a:t>s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cours</a:t>
            </a:r>
            <a:r>
              <a:rPr sz="2800" spc="-13" dirty="0">
                <a:cs typeface="Verdana"/>
              </a:rPr>
              <a:t>e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focuse</a:t>
            </a:r>
            <a:r>
              <a:rPr sz="2800" spc="-13" dirty="0">
                <a:cs typeface="Verdana"/>
              </a:rPr>
              <a:t>s</a:t>
            </a:r>
            <a:r>
              <a:rPr sz="2800" spc="168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13" dirty="0">
                <a:cs typeface="Verdana"/>
              </a:rPr>
              <a:t>n</a:t>
            </a:r>
            <a:r>
              <a:rPr sz="2800" spc="168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discrete-even</a:t>
            </a:r>
            <a:r>
              <a:rPr sz="2800" spc="-9" dirty="0">
                <a:cs typeface="Verdana"/>
              </a:rPr>
              <a:t>t</a:t>
            </a:r>
            <a:r>
              <a:rPr sz="2800" spc="194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simulations</a:t>
            </a:r>
            <a:endParaRPr sz="28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384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Discrete-Event</a:t>
            </a:r>
            <a:r>
              <a:rPr lang="en-US" sz="3200" spc="9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080383" cy="5704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06" marR="282403" indent="-342900">
              <a:buSzPct val="75000"/>
              <a:buFont typeface="Wingdings" panose="05000000000000000000" pitchFamily="2" charset="2"/>
              <a:buChar char="q"/>
              <a:tabLst>
                <a:tab pos="313781" algn="l"/>
                <a:tab pos="3460001" algn="l"/>
              </a:tabLst>
            </a:pPr>
            <a:r>
              <a:rPr sz="2400" i="1" spc="-18" dirty="0">
                <a:solidFill>
                  <a:srgbClr val="0000FF"/>
                </a:solidFill>
                <a:latin typeface="Verdana"/>
                <a:cs typeface="Verdana"/>
              </a:rPr>
              <a:t>Discrete-even</a:t>
            </a:r>
            <a:r>
              <a:rPr sz="2400" i="1" spc="-9" dirty="0">
                <a:solidFill>
                  <a:srgbClr val="0000FF"/>
                </a:solidFill>
                <a:latin typeface="Verdana"/>
                <a:cs typeface="Verdana"/>
              </a:rPr>
              <a:t>t</a:t>
            </a:r>
            <a:r>
              <a:rPr sz="2400" i="1" spc="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spc="-18" dirty="0">
                <a:solidFill>
                  <a:srgbClr val="0000FF"/>
                </a:solidFill>
                <a:latin typeface="Verdana"/>
                <a:cs typeface="Verdana"/>
              </a:rPr>
              <a:t>simulation</a:t>
            </a:r>
            <a:r>
              <a:rPr sz="2400" spc="-9" dirty="0">
                <a:latin typeface="Verdana"/>
                <a:cs typeface="Verdana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8" dirty="0">
                <a:latin typeface="Verdana"/>
                <a:cs typeface="Verdana"/>
              </a:rPr>
              <a:t>Modelin</a:t>
            </a:r>
            <a:r>
              <a:rPr sz="2400" spc="-13" dirty="0">
                <a:latin typeface="Verdana"/>
                <a:cs typeface="Verdana"/>
              </a:rPr>
              <a:t>g</a:t>
            </a:r>
            <a:r>
              <a:rPr sz="2400" spc="19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system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a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it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evolve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ove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tim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b</a:t>
            </a:r>
            <a:r>
              <a:rPr sz="2400" spc="-13" dirty="0">
                <a:latin typeface="Verdana"/>
                <a:cs typeface="Verdana"/>
              </a:rPr>
              <a:t>y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representatio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wher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state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variables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chang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instantaneousl</a:t>
            </a:r>
            <a:r>
              <a:rPr sz="2400" spc="-13" dirty="0">
                <a:latin typeface="Verdana"/>
                <a:cs typeface="Verdana"/>
              </a:rPr>
              <a:t>y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a</a:t>
            </a:r>
            <a:r>
              <a:rPr sz="2400" spc="-9" dirty="0">
                <a:solidFill>
                  <a:srgbClr val="CC3300"/>
                </a:solidFill>
                <a:latin typeface="Verdana"/>
                <a:cs typeface="Verdana"/>
              </a:rPr>
              <a:t>t</a:t>
            </a:r>
            <a:r>
              <a:rPr sz="2400" spc="176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separate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400" spc="19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point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400" spc="18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in</a:t>
            </a:r>
            <a:r>
              <a:rPr sz="2400" spc="-9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time</a:t>
            </a:r>
            <a:endParaRPr sz="2400" dirty="0">
              <a:latin typeface="Verdana"/>
              <a:cs typeface="Verdana"/>
            </a:endParaRPr>
          </a:p>
          <a:p>
            <a:pPr marL="666786" marR="4483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latin typeface="Verdana"/>
                <a:cs typeface="Verdana"/>
              </a:rPr>
              <a:t>More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precisely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state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can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chang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at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only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countable</a:t>
            </a:r>
            <a:r>
              <a:rPr sz="2000" i="1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number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point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time</a:t>
            </a:r>
            <a:endParaRPr sz="2000" dirty="0">
              <a:latin typeface="Verdana"/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latin typeface="Verdana"/>
                <a:cs typeface="Verdana"/>
              </a:rPr>
              <a:t>These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points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time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are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whe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b="1" i="1" spc="-18" dirty="0">
                <a:solidFill>
                  <a:srgbClr val="CC3300"/>
                </a:solidFill>
                <a:latin typeface="Verdana"/>
                <a:cs typeface="Verdana"/>
              </a:rPr>
              <a:t>EVENT</a:t>
            </a:r>
            <a:r>
              <a:rPr sz="2000" b="1" i="1" spc="-13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000" b="1" i="1" spc="159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3" dirty="0" smtClean="0">
                <a:latin typeface="Verdana"/>
                <a:cs typeface="Verdana"/>
              </a:rPr>
              <a:t>occur</a:t>
            </a:r>
            <a:endParaRPr lang="en-US" sz="2000" spc="-13" dirty="0" smtClean="0">
              <a:latin typeface="Verdana"/>
              <a:cs typeface="Verdana"/>
            </a:endParaRPr>
          </a:p>
          <a:p>
            <a:pPr marL="354106" marR="4483" lvl="1" indent="-342900">
              <a:spcBef>
                <a:spcPts val="379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endParaRPr lang="en-US" sz="2400" spc="-18" dirty="0">
              <a:latin typeface="Verdana"/>
              <a:cs typeface="Verdana"/>
            </a:endParaRPr>
          </a:p>
          <a:p>
            <a:pPr marL="354106" marR="4483" indent="-3429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lang="en-US" sz="2400" i="1" spc="-18" dirty="0">
                <a:solidFill>
                  <a:srgbClr val="0000FF"/>
                </a:solidFill>
                <a:latin typeface="Verdana"/>
                <a:cs typeface="Verdana"/>
              </a:rPr>
              <a:t>Event : </a:t>
            </a:r>
            <a:r>
              <a:rPr lang="en-US" sz="2400" spc="-18" dirty="0">
                <a:latin typeface="Verdana"/>
                <a:cs typeface="Verdana"/>
              </a:rPr>
              <a:t>Instantaneous occurrence that may change the state of the system</a:t>
            </a:r>
          </a:p>
          <a:p>
            <a:pPr>
              <a:spcBef>
                <a:spcPts val="22"/>
              </a:spcBef>
            </a:pPr>
            <a:endParaRPr lang="en-US" sz="3200" dirty="0" smtClean="0">
              <a:latin typeface="Times New Roman"/>
              <a:cs typeface="Times New Roman"/>
            </a:endParaRPr>
          </a:p>
          <a:p>
            <a:pPr marL="354106" marR="4483" indent="-3429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lang="en-US" sz="2400" i="1" spc="-18" dirty="0">
                <a:solidFill>
                  <a:srgbClr val="0000FF"/>
                </a:solidFill>
                <a:latin typeface="Verdana"/>
                <a:cs typeface="Verdana"/>
              </a:rPr>
              <a:t>Discrete-event simulation </a:t>
            </a:r>
            <a:r>
              <a:rPr lang="en-US" sz="2400" spc="-18" dirty="0">
                <a:latin typeface="Verdana"/>
                <a:cs typeface="Verdana"/>
              </a:rPr>
              <a:t>can in principle be done by hand, but usually done on </a:t>
            </a:r>
            <a:r>
              <a:rPr lang="en-US" sz="2400" spc="-18" dirty="0" smtClean="0">
                <a:latin typeface="Verdana"/>
                <a:cs typeface="Verdana"/>
              </a:rPr>
              <a:t>computer.</a:t>
            </a:r>
            <a:endParaRPr lang="en-US" sz="2400" spc="-18" dirty="0">
              <a:latin typeface="Verdana"/>
              <a:cs typeface="Verdana"/>
            </a:endParaRPr>
          </a:p>
          <a:p>
            <a:pPr marL="300340" indent="-342900">
              <a:spcBef>
                <a:spcPts val="379"/>
              </a:spcBef>
              <a:buSzPct val="75000"/>
              <a:buFont typeface="Wingdings" panose="05000000000000000000" pitchFamily="2" charset="2"/>
              <a:buChar char="q"/>
              <a:tabLst>
                <a:tab pos="666786" algn="l"/>
              </a:tabLst>
            </a:pPr>
            <a:r>
              <a:rPr lang="en-US" sz="2400" i="1" spc="-18" dirty="0">
                <a:solidFill>
                  <a:srgbClr val="0000FF"/>
                </a:solidFill>
                <a:latin typeface="Verdana"/>
                <a:cs typeface="Verdana"/>
              </a:rPr>
              <a:t>Entities : </a:t>
            </a: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lang="en-US" sz="2000" dirty="0">
                <a:latin typeface="Verdana"/>
                <a:cs typeface="Verdana"/>
              </a:rPr>
              <a:t>They are objects that compose a simulation model</a:t>
            </a:r>
          </a:p>
          <a:p>
            <a:pPr marL="1019790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lang="en-US" sz="2000" dirty="0">
                <a:latin typeface="Verdana"/>
                <a:cs typeface="Verdana"/>
              </a:rPr>
              <a:t>E.g. customers and servers</a:t>
            </a: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lang="en-US" sz="2000" dirty="0">
                <a:latin typeface="Verdana"/>
                <a:cs typeface="Verdana"/>
              </a:rPr>
              <a:t>Characterized by data values called attributes</a:t>
            </a: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lang="en-US" sz="2000" dirty="0">
                <a:latin typeface="Verdana"/>
                <a:cs typeface="Verdana"/>
              </a:rPr>
              <a:t>For each entity resident in the model there’s a </a:t>
            </a:r>
            <a:r>
              <a:rPr lang="en-US" sz="2000" dirty="0" smtClean="0">
                <a:latin typeface="Verdana"/>
                <a:cs typeface="Verdana"/>
              </a:rPr>
              <a:t>record</a:t>
            </a:r>
            <a:endParaRPr lang="en-US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1282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Discrete-Event</a:t>
            </a:r>
            <a:r>
              <a:rPr lang="en-US" sz="3200" spc="9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Simulation: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Example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25757" y="875349"/>
            <a:ext cx="9955370" cy="5396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  <a:tab pos="1535288" algn="l"/>
              </a:tabLst>
            </a:pPr>
            <a:r>
              <a:rPr sz="2400" spc="-18" dirty="0">
                <a:latin typeface="Verdana"/>
                <a:cs typeface="Verdana"/>
              </a:rPr>
              <a:t>Example</a:t>
            </a:r>
            <a:r>
              <a:rPr sz="2400" spc="-9" dirty="0">
                <a:latin typeface="Verdana"/>
                <a:cs typeface="Verdana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8" dirty="0">
                <a:latin typeface="Verdana"/>
                <a:cs typeface="Verdana"/>
              </a:rPr>
              <a:t>Single-serve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queue</a:t>
            </a:r>
            <a:endParaRPr sz="2400" dirty="0">
              <a:latin typeface="Verdana"/>
              <a:cs typeface="Verdana"/>
            </a:endParaRPr>
          </a:p>
          <a:p>
            <a:pPr marL="666225" marR="251025" lvl="1" indent="-251585">
              <a:spcBef>
                <a:spcPts val="41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dirty="0">
                <a:solidFill>
                  <a:srgbClr val="CC3300"/>
                </a:solidFill>
                <a:latin typeface="Verdana"/>
                <a:cs typeface="Verdana"/>
              </a:rPr>
              <a:t>Objective:</a:t>
            </a:r>
            <a:r>
              <a:rPr sz="2000" spc="176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to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estimate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expected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average</a:t>
            </a:r>
            <a:r>
              <a:rPr sz="2000" i="1" spc="163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delay</a:t>
            </a:r>
            <a:r>
              <a:rPr sz="2000" i="1" spc="168" dirty="0">
                <a:latin typeface="Times New Roman"/>
                <a:cs typeface="Times New Roman"/>
              </a:rPr>
              <a:t> </a:t>
            </a:r>
            <a:r>
              <a:rPr sz="2000" i="1" spc="-4" dirty="0">
                <a:latin typeface="Verdana"/>
                <a:cs typeface="Verdana"/>
              </a:rPr>
              <a:t>in</a:t>
            </a:r>
            <a:r>
              <a:rPr sz="2000" i="1" spc="-4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queue</a:t>
            </a:r>
            <a:r>
              <a:rPr sz="2000" i="1" spc="163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(line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not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service)</a:t>
            </a:r>
            <a:endParaRPr sz="2000" dirty="0">
              <a:latin typeface="Verdana"/>
              <a:cs typeface="Verdana"/>
            </a:endParaRPr>
          </a:p>
          <a:p>
            <a:pPr marL="666786" lvl="1" indent="-252146">
              <a:spcBef>
                <a:spcPts val="16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9" dirty="0">
                <a:solidFill>
                  <a:srgbClr val="CC3300"/>
                </a:solidFill>
                <a:latin typeface="Verdana"/>
                <a:cs typeface="Verdana"/>
              </a:rPr>
              <a:t>State</a:t>
            </a:r>
            <a:r>
              <a:rPr sz="2000" spc="163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CC3300"/>
                </a:solidFill>
                <a:latin typeface="Verdana"/>
                <a:cs typeface="Verdana"/>
              </a:rPr>
              <a:t>variables</a:t>
            </a:r>
            <a:endParaRPr sz="2000" dirty="0">
              <a:latin typeface="Verdana"/>
              <a:cs typeface="Verdana"/>
            </a:endParaRPr>
          </a:p>
          <a:p>
            <a:pPr marL="1019790" marR="77325" lvl="2" indent="-201717">
              <a:spcBef>
                <a:spcPts val="409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9" dirty="0">
                <a:latin typeface="Verdana"/>
                <a:cs typeface="Verdana"/>
              </a:rPr>
              <a:t>Status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of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server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(idle,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busy)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needed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to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decide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wha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to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do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wit</a:t>
            </a:r>
            <a:r>
              <a:rPr sz="2000" dirty="0">
                <a:latin typeface="Verdana"/>
                <a:cs typeface="Verdana"/>
              </a:rPr>
              <a:t>h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an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arrival</a:t>
            </a:r>
            <a:endParaRPr sz="2000" dirty="0">
              <a:latin typeface="Verdana"/>
              <a:cs typeface="Verdana"/>
            </a:endParaRPr>
          </a:p>
          <a:p>
            <a:pPr marL="1019790" marR="67799" lvl="2" indent="-201717">
              <a:spcBef>
                <a:spcPts val="383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9" dirty="0">
                <a:latin typeface="Verdana"/>
                <a:cs typeface="Verdana"/>
              </a:rPr>
              <a:t>Current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length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of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the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queue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</a:t>
            </a:r>
            <a:r>
              <a:rPr sz="2000" spc="-13" dirty="0">
                <a:latin typeface="Verdana"/>
                <a:cs typeface="Verdana"/>
              </a:rPr>
              <a:t>o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know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where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to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store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an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arrival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tha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must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wai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line</a:t>
            </a:r>
            <a:endParaRPr sz="2000" dirty="0">
              <a:latin typeface="Verdana"/>
              <a:cs typeface="Verdana"/>
            </a:endParaRPr>
          </a:p>
          <a:p>
            <a:pPr marL="1019790" marR="8965" lvl="2" indent="-201717">
              <a:spcBef>
                <a:spcPts val="383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13" dirty="0">
                <a:latin typeface="Verdana"/>
                <a:cs typeface="Verdana"/>
              </a:rPr>
              <a:t>Time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of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arrival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of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each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customer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now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queue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needed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to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compute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time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queue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when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service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starts</a:t>
            </a:r>
            <a:endParaRPr sz="2000" dirty="0">
              <a:latin typeface="Verdana"/>
              <a:cs typeface="Verdana"/>
            </a:endParaRPr>
          </a:p>
          <a:p>
            <a:pPr marL="1019790" lvl="2" indent="-201717">
              <a:spcBef>
                <a:spcPts val="163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9" dirty="0">
                <a:latin typeface="Verdana"/>
                <a:cs typeface="Verdana"/>
              </a:rPr>
              <a:t>Servicing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time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for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each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particula</a:t>
            </a:r>
            <a:r>
              <a:rPr sz="2000" spc="-9" dirty="0">
                <a:latin typeface="Verdana"/>
                <a:cs typeface="Verdana"/>
              </a:rPr>
              <a:t>r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customer</a:t>
            </a:r>
            <a:endParaRPr sz="2000" dirty="0">
              <a:latin typeface="Verdana"/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solidFill>
                  <a:srgbClr val="CC3300"/>
                </a:solidFill>
                <a:latin typeface="Verdana"/>
                <a:cs typeface="Verdana"/>
              </a:rPr>
              <a:t>Events</a:t>
            </a:r>
            <a:endParaRPr sz="2000" dirty="0">
              <a:latin typeface="Verdana"/>
              <a:cs typeface="Verdana"/>
            </a:endParaRPr>
          </a:p>
          <a:p>
            <a:pPr marL="1019790" lvl="2" indent="-201717">
              <a:spcBef>
                <a:spcPts val="190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9" dirty="0">
                <a:latin typeface="Verdana"/>
                <a:cs typeface="Verdana"/>
              </a:rPr>
              <a:t>Arrival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of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new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customer</a:t>
            </a:r>
            <a:endParaRPr sz="2000" dirty="0">
              <a:latin typeface="Verdana"/>
              <a:cs typeface="Verdana"/>
            </a:endParaRPr>
          </a:p>
          <a:p>
            <a:pPr marL="1019790" marR="834322" lvl="2" indent="-201717">
              <a:spcBef>
                <a:spcPts val="409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9" dirty="0">
                <a:latin typeface="Verdana"/>
                <a:cs typeface="Verdana"/>
              </a:rPr>
              <a:t>Service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completion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(an</a:t>
            </a:r>
            <a:r>
              <a:rPr sz="2000" spc="-13" dirty="0">
                <a:latin typeface="Verdana"/>
                <a:cs typeface="Verdana"/>
              </a:rPr>
              <a:t>d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departure</a:t>
            </a:r>
            <a:r>
              <a:rPr sz="2000" spc="-9" dirty="0">
                <a:latin typeface="Verdana"/>
                <a:cs typeface="Verdana"/>
              </a:rPr>
              <a:t>)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customer</a:t>
            </a:r>
            <a:endParaRPr sz="2000" dirty="0">
              <a:latin typeface="Verdana"/>
              <a:cs typeface="Verdana"/>
            </a:endParaRPr>
          </a:p>
          <a:p>
            <a:pPr marL="1019790" marR="4483" lvl="2" indent="-201717">
              <a:spcBef>
                <a:spcPts val="383"/>
              </a:spcBef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000" spc="-13" dirty="0">
                <a:latin typeface="Verdana"/>
                <a:cs typeface="Verdana"/>
              </a:rPr>
              <a:t>Maybe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nd-simulation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event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(a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“fake”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event)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whethe</a:t>
            </a:r>
            <a:r>
              <a:rPr sz="2000" spc="-9" dirty="0">
                <a:latin typeface="Verdana"/>
                <a:cs typeface="Verdana"/>
              </a:rPr>
              <a:t>r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this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an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event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depends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on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how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simulatio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terminate</a:t>
            </a:r>
            <a:r>
              <a:rPr sz="2000" spc="-9" dirty="0">
                <a:latin typeface="Verdana"/>
                <a:cs typeface="Verdana"/>
              </a:rPr>
              <a:t>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(a</a:t>
            </a:r>
            <a:r>
              <a:rPr sz="2000" spc="1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modeling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decision)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10097037" y="937421"/>
            <a:ext cx="2080112" cy="542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2284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4" dirty="0" smtClean="0"/>
              <a:t>Wha</a:t>
            </a:r>
            <a:r>
              <a:rPr lang="en-US" sz="3200" dirty="0" smtClean="0"/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/>
              <a:t>i</a:t>
            </a:r>
            <a:r>
              <a:rPr lang="en-US" sz="3200" spc="-13" dirty="0" smtClean="0"/>
              <a:t>s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Simulation?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18" dirty="0" smtClean="0"/>
              <a:t>(From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wiki)</a:t>
            </a:r>
            <a:endParaRPr lang="en-GB" sz="3200" b="1" dirty="0"/>
          </a:p>
        </p:txBody>
      </p:sp>
      <p:sp>
        <p:nvSpPr>
          <p:cNvPr id="4" name="object 3"/>
          <p:cNvSpPr txBox="1"/>
          <p:nvPr/>
        </p:nvSpPr>
        <p:spPr>
          <a:xfrm>
            <a:off x="0" y="927280"/>
            <a:ext cx="12192000" cy="4678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20172" indent="-302575" algn="just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b="1" spc="-18" dirty="0">
                <a:latin typeface="Verdana"/>
                <a:cs typeface="Verdana"/>
              </a:rPr>
              <a:t>Simulatio</a:t>
            </a:r>
            <a:r>
              <a:rPr sz="2800" b="1" spc="-13" dirty="0">
                <a:latin typeface="Verdana"/>
                <a:cs typeface="Verdana"/>
              </a:rPr>
              <a:t>n</a:t>
            </a:r>
            <a:r>
              <a:rPr sz="2800" b="1" spc="20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is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FF0000"/>
                </a:solidFill>
                <a:latin typeface="Verdana"/>
                <a:cs typeface="Verdana"/>
              </a:rPr>
              <a:t>imitation</a:t>
            </a:r>
            <a:r>
              <a:rPr sz="2800" spc="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f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operatio</a:t>
            </a:r>
            <a:r>
              <a:rPr sz="2800" spc="-13" dirty="0">
                <a:latin typeface="Verdana"/>
                <a:cs typeface="Verdana"/>
              </a:rPr>
              <a:t>n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f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real-world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proces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system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ove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time.</a:t>
            </a:r>
            <a:endParaRPr sz="2800" dirty="0">
              <a:latin typeface="Verdana"/>
              <a:cs typeface="Verdana"/>
            </a:endParaRPr>
          </a:p>
          <a:p>
            <a:pPr marL="457200" indent="-457200" algn="just">
              <a:spcBef>
                <a:spcPts val="22"/>
              </a:spcBef>
              <a:buFont typeface="Wingdings" panose="05000000000000000000" pitchFamily="2" charset="2"/>
              <a:buChar char="q"/>
            </a:pPr>
            <a:endParaRPr sz="4000" dirty="0">
              <a:latin typeface="Times New Roman"/>
              <a:cs typeface="Times New Roman"/>
            </a:endParaRPr>
          </a:p>
          <a:p>
            <a:pPr marL="313781" marR="4483" indent="-302575" algn="just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ac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f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simulatin</a:t>
            </a:r>
            <a:r>
              <a:rPr sz="2800" spc="-13" dirty="0">
                <a:latin typeface="Verdana"/>
                <a:cs typeface="Verdana"/>
              </a:rPr>
              <a:t>g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somethin</a:t>
            </a:r>
            <a:r>
              <a:rPr sz="2800" spc="-13" dirty="0">
                <a:latin typeface="Verdana"/>
                <a:cs typeface="Verdana"/>
              </a:rPr>
              <a:t>g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FF0000"/>
                </a:solidFill>
                <a:latin typeface="Verdana"/>
                <a:cs typeface="Verdana"/>
              </a:rPr>
              <a:t>firs</a:t>
            </a:r>
            <a:r>
              <a:rPr sz="2800" spc="-9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800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require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tha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model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b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developed</a:t>
            </a:r>
            <a:r>
              <a:rPr sz="2800" spc="-9" dirty="0">
                <a:latin typeface="Verdana"/>
                <a:cs typeface="Verdana"/>
              </a:rPr>
              <a:t>;</a:t>
            </a:r>
            <a:r>
              <a:rPr sz="2800" spc="20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this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mode</a:t>
            </a:r>
            <a:r>
              <a:rPr sz="2800" spc="-9" dirty="0">
                <a:latin typeface="Verdana"/>
                <a:cs typeface="Verdana"/>
              </a:rPr>
              <a:t>l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represent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ke</a:t>
            </a:r>
            <a:r>
              <a:rPr sz="2800" spc="-13" dirty="0">
                <a:latin typeface="Verdana"/>
                <a:cs typeface="Verdana"/>
              </a:rPr>
              <a:t>y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characteristics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behaviors/function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f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selected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physica</a:t>
            </a:r>
            <a:r>
              <a:rPr sz="2800" spc="-9" dirty="0">
                <a:latin typeface="Verdana"/>
                <a:cs typeface="Verdana"/>
              </a:rPr>
              <a:t>l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abstract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system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process.</a:t>
            </a:r>
            <a:endParaRPr sz="2800" dirty="0">
              <a:latin typeface="Verdana"/>
              <a:cs typeface="Verdana"/>
            </a:endParaRPr>
          </a:p>
          <a:p>
            <a:pPr marL="457200" indent="-457200" algn="just">
              <a:spcBef>
                <a:spcPts val="22"/>
              </a:spcBef>
              <a:buFont typeface="Wingdings" panose="05000000000000000000" pitchFamily="2" charset="2"/>
              <a:buChar char="q"/>
            </a:pPr>
            <a:endParaRPr sz="4000" dirty="0">
              <a:latin typeface="Times New Roman"/>
              <a:cs typeface="Times New Roman"/>
            </a:endParaRPr>
          </a:p>
          <a:p>
            <a:pPr marL="313781" marR="534549" indent="-302575" algn="just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mode</a:t>
            </a:r>
            <a:r>
              <a:rPr sz="2800" spc="-9" dirty="0">
                <a:latin typeface="Verdana"/>
                <a:cs typeface="Verdana"/>
              </a:rPr>
              <a:t>l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represent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system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itself</a:t>
            </a:r>
            <a:r>
              <a:rPr sz="2800" spc="-9" dirty="0">
                <a:latin typeface="Verdana"/>
                <a:cs typeface="Verdana"/>
              </a:rPr>
              <a:t>,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wherea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the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simulatio</a:t>
            </a:r>
            <a:r>
              <a:rPr sz="2800" spc="-13" dirty="0">
                <a:latin typeface="Verdana"/>
                <a:cs typeface="Verdana"/>
              </a:rPr>
              <a:t>n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represent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operatio</a:t>
            </a:r>
            <a:r>
              <a:rPr sz="2800" spc="-13" dirty="0">
                <a:latin typeface="Verdana"/>
                <a:cs typeface="Verdana"/>
              </a:rPr>
              <a:t>n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</a:t>
            </a:r>
            <a:r>
              <a:rPr sz="2800" spc="-9" dirty="0">
                <a:latin typeface="Verdana"/>
                <a:cs typeface="Verdana"/>
              </a:rPr>
              <a:t>f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system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over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time.</a:t>
            </a:r>
            <a:endParaRPr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22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Time-Advance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Mechanisms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244699" y="836713"/>
            <a:ext cx="11706895" cy="501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257189" indent="-302575"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i="1" spc="-13" dirty="0">
                <a:solidFill>
                  <a:srgbClr val="CC3300"/>
                </a:solidFill>
                <a:latin typeface="Verdana"/>
                <a:cs typeface="Verdana"/>
              </a:rPr>
              <a:t>Simulation</a:t>
            </a:r>
            <a:r>
              <a:rPr sz="2800" i="1" spc="176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i="1" spc="-13" dirty="0">
                <a:solidFill>
                  <a:srgbClr val="CC3300"/>
                </a:solidFill>
                <a:latin typeface="Verdana"/>
                <a:cs typeface="Verdana"/>
              </a:rPr>
              <a:t>cloc</a:t>
            </a:r>
            <a:r>
              <a:rPr sz="2800" i="1" spc="-26" dirty="0">
                <a:solidFill>
                  <a:srgbClr val="CC3300"/>
                </a:solidFill>
                <a:latin typeface="Verdana"/>
                <a:cs typeface="Verdana"/>
              </a:rPr>
              <a:t>k</a:t>
            </a:r>
            <a:r>
              <a:rPr sz="2800" spc="-9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800" spc="18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tha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keep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curren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168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valu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(simulated</a:t>
            </a:r>
            <a:r>
              <a:rPr sz="2800" spc="-9" dirty="0">
                <a:latin typeface="Verdana"/>
                <a:cs typeface="Verdana"/>
              </a:rPr>
              <a:t>)</a:t>
            </a:r>
            <a:r>
              <a:rPr sz="2800" spc="20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tim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in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model</a:t>
            </a:r>
            <a:endParaRPr sz="2800" dirty="0">
              <a:latin typeface="Verdana"/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3" dirty="0">
                <a:latin typeface="Verdana"/>
                <a:cs typeface="Verdana"/>
              </a:rPr>
              <a:t>Must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decide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on,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be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consistent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about,</a:t>
            </a:r>
            <a:r>
              <a:rPr sz="2400" spc="141" dirty="0">
                <a:latin typeface="Times New Roman"/>
                <a:cs typeface="Times New Roman"/>
              </a:rPr>
              <a:t> 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time</a:t>
            </a:r>
            <a:r>
              <a:rPr sz="2400" spc="172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C3300"/>
                </a:solidFill>
                <a:latin typeface="Verdana"/>
                <a:cs typeface="Verdana"/>
              </a:rPr>
              <a:t>units</a:t>
            </a:r>
            <a:endParaRPr sz="2400" dirty="0">
              <a:latin typeface="Verdana"/>
              <a:cs typeface="Verdana"/>
            </a:endParaRPr>
          </a:p>
          <a:p>
            <a:pPr marL="666786" marR="397830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latin typeface="Verdana"/>
                <a:cs typeface="Verdana"/>
              </a:rPr>
              <a:t>Usually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no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relation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betwee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simulated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time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(real</a:t>
            </a:r>
            <a:r>
              <a:rPr sz="2400" spc="-9" dirty="0">
                <a:latin typeface="Verdana"/>
                <a:cs typeface="Verdana"/>
              </a:rPr>
              <a:t>)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time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needed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to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run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model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on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computer</a:t>
            </a:r>
            <a:endParaRPr sz="24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400" dirty="0">
              <a:latin typeface="Times New Roman"/>
              <a:cs typeface="Times New Roman"/>
            </a:endParaRPr>
          </a:p>
          <a:p>
            <a:pPr marL="313781" indent="-302575">
              <a:spcBef>
                <a:spcPts val="113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Tw</a:t>
            </a:r>
            <a:r>
              <a:rPr sz="2800" spc="-13" dirty="0">
                <a:latin typeface="Verdana"/>
                <a:cs typeface="Verdana"/>
              </a:rPr>
              <a:t>o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approaches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9" dirty="0">
                <a:latin typeface="Verdana"/>
                <a:cs typeface="Verdana"/>
              </a:rPr>
              <a:t>for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tim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advance</a:t>
            </a:r>
            <a:endParaRPr sz="2800" dirty="0">
              <a:latin typeface="Verdana"/>
              <a:cs typeface="Verdana"/>
            </a:endParaRPr>
          </a:p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8" dirty="0">
                <a:latin typeface="Verdana"/>
                <a:cs typeface="Verdana"/>
              </a:rPr>
              <a:t>Next-even</a:t>
            </a:r>
            <a:r>
              <a:rPr sz="2400" i="1" spc="-9" dirty="0">
                <a:latin typeface="Verdana"/>
                <a:cs typeface="Verdana"/>
              </a:rPr>
              <a:t>t</a:t>
            </a:r>
            <a:r>
              <a:rPr sz="2400" i="1" spc="172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tim</a:t>
            </a:r>
            <a:r>
              <a:rPr sz="2400" i="1" dirty="0">
                <a:latin typeface="Verdana"/>
                <a:cs typeface="Verdana"/>
              </a:rPr>
              <a:t>e</a:t>
            </a:r>
            <a:r>
              <a:rPr sz="2400" i="1" spc="176" dirty="0">
                <a:latin typeface="Times New Roman"/>
                <a:cs typeface="Times New Roman"/>
              </a:rPr>
              <a:t> </a:t>
            </a:r>
            <a:r>
              <a:rPr sz="2400" i="1" spc="-13" dirty="0">
                <a:latin typeface="Verdana"/>
                <a:cs typeface="Verdana"/>
              </a:rPr>
              <a:t>advance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(usually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used)</a:t>
            </a:r>
            <a:endParaRPr sz="2400" dirty="0">
              <a:latin typeface="Verdana"/>
              <a:cs typeface="Verdana"/>
            </a:endParaRPr>
          </a:p>
          <a:p>
            <a:pPr marL="666786" marR="533989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9" dirty="0">
                <a:latin typeface="Verdana"/>
                <a:cs typeface="Verdana"/>
              </a:rPr>
              <a:t>Fixed-increment</a:t>
            </a:r>
            <a:r>
              <a:rPr sz="2400" i="1" spc="168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tim</a:t>
            </a:r>
            <a:r>
              <a:rPr sz="2400" i="1" dirty="0">
                <a:latin typeface="Verdana"/>
                <a:cs typeface="Verdana"/>
              </a:rPr>
              <a:t>e</a:t>
            </a:r>
            <a:r>
              <a:rPr sz="2400" i="1" spc="172" dirty="0">
                <a:latin typeface="Times New Roman"/>
                <a:cs typeface="Times New Roman"/>
              </a:rPr>
              <a:t> </a:t>
            </a:r>
            <a:r>
              <a:rPr sz="2400" i="1" spc="-13" dirty="0" smtClean="0">
                <a:latin typeface="Verdana"/>
                <a:cs typeface="Verdana"/>
              </a:rPr>
              <a:t>advance</a:t>
            </a:r>
            <a:endParaRPr sz="2400" dirty="0">
              <a:latin typeface="Verdana"/>
              <a:cs typeface="Verdana"/>
            </a:endParaRPr>
          </a:p>
          <a:p>
            <a:pPr marL="1019229" marR="4483" lvl="2" indent="-201156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400" spc="-9" dirty="0">
                <a:latin typeface="Verdana"/>
                <a:cs typeface="Verdana"/>
              </a:rPr>
              <a:t>Simulation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cloc</a:t>
            </a:r>
            <a:r>
              <a:rPr sz="2400" dirty="0">
                <a:latin typeface="Verdana"/>
                <a:cs typeface="Verdana"/>
              </a:rPr>
              <a:t>k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s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advanced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increment</a:t>
            </a:r>
            <a:r>
              <a:rPr sz="2400" spc="-9" dirty="0">
                <a:latin typeface="Verdana"/>
                <a:cs typeface="Verdana"/>
              </a:rPr>
              <a:t>s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exactly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49" dirty="0">
                <a:latin typeface="Verdana"/>
                <a:cs typeface="Verdana"/>
              </a:rPr>
              <a:t>∆</a:t>
            </a:r>
            <a:r>
              <a:rPr sz="2400" dirty="0">
                <a:latin typeface="Verdana"/>
                <a:cs typeface="Verdana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time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units.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After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each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update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the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clock</a:t>
            </a:r>
            <a:r>
              <a:rPr sz="2400" spc="-9" dirty="0">
                <a:latin typeface="Verdana"/>
                <a:cs typeface="Verdana"/>
              </a:rPr>
              <a:t>,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chec</a:t>
            </a:r>
            <a:r>
              <a:rPr sz="2400" spc="-13" dirty="0">
                <a:latin typeface="Verdana"/>
                <a:cs typeface="Verdana"/>
              </a:rPr>
              <a:t>k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s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made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to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determine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if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any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events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should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have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occurred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during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the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previous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interva</a:t>
            </a:r>
            <a:r>
              <a:rPr sz="2400" spc="-4" dirty="0">
                <a:latin typeface="Verdana"/>
                <a:cs typeface="Verdana"/>
              </a:rPr>
              <a:t>l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length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49" dirty="0">
                <a:latin typeface="Verdana"/>
                <a:cs typeface="Verdana"/>
              </a:rPr>
              <a:t>∆</a:t>
            </a:r>
            <a:r>
              <a:rPr sz="2400" dirty="0">
                <a:latin typeface="Verdana"/>
                <a:cs typeface="Verdana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841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Time-Advance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Mechanisms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24247"/>
            <a:ext cx="12028868" cy="505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000" spc="-13" dirty="0">
                <a:latin typeface="Verdana"/>
                <a:cs typeface="Verdana"/>
              </a:rPr>
              <a:t>The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srgbClr val="CC3300"/>
                </a:solidFill>
                <a:latin typeface="Verdana"/>
                <a:cs typeface="Verdana"/>
              </a:rPr>
              <a:t>Next-event</a:t>
            </a:r>
            <a:r>
              <a:rPr sz="2000" spc="172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CC3300"/>
                </a:solidFill>
                <a:latin typeface="Verdana"/>
                <a:cs typeface="Verdana"/>
              </a:rPr>
              <a:t>Time</a:t>
            </a:r>
            <a:r>
              <a:rPr sz="2000" spc="172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CC3300"/>
                </a:solidFill>
                <a:latin typeface="Verdana"/>
                <a:cs typeface="Verdana"/>
              </a:rPr>
              <a:t>Advance</a:t>
            </a:r>
            <a:r>
              <a:rPr sz="2000" spc="137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Approach</a:t>
            </a:r>
            <a:endParaRPr sz="2000" dirty="0">
              <a:latin typeface="Verdana"/>
              <a:cs typeface="Verdana"/>
            </a:endParaRPr>
          </a:p>
          <a:p>
            <a:pPr marL="666786" marR="74523" lvl="1" indent="-252146">
              <a:spcBef>
                <a:spcPts val="34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dirty="0">
                <a:latin typeface="Verdana"/>
                <a:cs typeface="Verdana"/>
              </a:rPr>
              <a:t>Determine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time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occurrenc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“future</a:t>
            </a:r>
            <a:r>
              <a:rPr sz="2000" dirty="0">
                <a:latin typeface="Verdana"/>
                <a:cs typeface="Verdana"/>
              </a:rPr>
              <a:t>”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events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(kee</a:t>
            </a:r>
            <a:r>
              <a:rPr sz="2000" dirty="0">
                <a:latin typeface="Verdana"/>
                <a:cs typeface="Verdana"/>
              </a:rPr>
              <a:t>p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an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initial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CC3300"/>
                </a:solidFill>
                <a:latin typeface="Verdana"/>
                <a:cs typeface="Verdana"/>
              </a:rPr>
              <a:t>even</a:t>
            </a:r>
            <a:r>
              <a:rPr sz="2000" dirty="0">
                <a:solidFill>
                  <a:srgbClr val="CC3300"/>
                </a:solidFill>
                <a:latin typeface="Verdana"/>
                <a:cs typeface="Verdana"/>
              </a:rPr>
              <a:t>t</a:t>
            </a:r>
            <a:r>
              <a:rPr sz="2000" spc="132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rgbClr val="CC3300"/>
                </a:solidFill>
                <a:latin typeface="Verdana"/>
                <a:cs typeface="Verdana"/>
              </a:rPr>
              <a:t>list</a:t>
            </a:r>
            <a:r>
              <a:rPr sz="2000" dirty="0">
                <a:latin typeface="Verdana"/>
                <a:cs typeface="Verdana"/>
              </a:rPr>
              <a:t>)</a:t>
            </a:r>
          </a:p>
          <a:p>
            <a:pPr marL="666786" lvl="1" indent="-252146">
              <a:spcBef>
                <a:spcPts val="33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4" dirty="0">
                <a:latin typeface="Verdana"/>
                <a:cs typeface="Verdana"/>
              </a:rPr>
              <a:t>Initializ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simulatio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cloc</a:t>
            </a:r>
            <a:r>
              <a:rPr sz="2000" dirty="0">
                <a:latin typeface="Verdana"/>
                <a:cs typeface="Verdana"/>
              </a:rPr>
              <a:t>k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o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0</a:t>
            </a:r>
          </a:p>
          <a:p>
            <a:pPr marL="666786" lvl="1" indent="-252146">
              <a:spcBef>
                <a:spcPts val="33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4" dirty="0">
                <a:latin typeface="Verdana"/>
                <a:cs typeface="Verdana"/>
              </a:rPr>
              <a:t>Cloc</a:t>
            </a:r>
            <a:r>
              <a:rPr sz="2000" dirty="0">
                <a:latin typeface="Verdana"/>
                <a:cs typeface="Verdana"/>
              </a:rPr>
              <a:t>k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advance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o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28" dirty="0">
                <a:latin typeface="Times New Roman"/>
                <a:cs typeface="Times New Roman"/>
              </a:rPr>
              <a:t> </a:t>
            </a:r>
            <a:r>
              <a:rPr sz="2000" i="1" spc="-4" dirty="0">
                <a:latin typeface="Verdana"/>
                <a:cs typeface="Verdana"/>
              </a:rPr>
              <a:t>mos</a:t>
            </a:r>
            <a:r>
              <a:rPr sz="2000" i="1" dirty="0">
                <a:latin typeface="Verdana"/>
                <a:cs typeface="Verdana"/>
              </a:rPr>
              <a:t>t</a:t>
            </a:r>
            <a:r>
              <a:rPr sz="2000" i="1" spc="146" dirty="0">
                <a:latin typeface="Times New Roman"/>
                <a:cs typeface="Times New Roman"/>
              </a:rPr>
              <a:t> </a:t>
            </a:r>
            <a:r>
              <a:rPr sz="2000" i="1" spc="-4" dirty="0">
                <a:latin typeface="Verdana"/>
                <a:cs typeface="Verdana"/>
              </a:rPr>
              <a:t>imminen</a:t>
            </a:r>
            <a:r>
              <a:rPr sz="2000" i="1" dirty="0">
                <a:latin typeface="Verdana"/>
                <a:cs typeface="Verdana"/>
              </a:rPr>
              <a:t>t</a:t>
            </a:r>
            <a:r>
              <a:rPr sz="2000" i="1" spc="141" dirty="0">
                <a:latin typeface="Times New Roman"/>
                <a:cs typeface="Times New Roman"/>
              </a:rPr>
              <a:t> </a:t>
            </a:r>
            <a:r>
              <a:rPr sz="2000" spc="-4" dirty="0" smtClean="0">
                <a:latin typeface="Verdana"/>
                <a:cs typeface="Verdana"/>
              </a:rPr>
              <a:t>o</a:t>
            </a:r>
            <a:r>
              <a:rPr sz="2000" dirty="0" smtClean="0">
                <a:latin typeface="Verdana"/>
                <a:cs typeface="Verdana"/>
              </a:rPr>
              <a:t>f</a:t>
            </a:r>
            <a:r>
              <a:rPr sz="2000" spc="146" dirty="0" smtClean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thes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future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events</a:t>
            </a:r>
          </a:p>
          <a:p>
            <a:pPr marL="1019229" marR="162494" lvl="2" indent="-201156">
              <a:spcBef>
                <a:spcPts val="339"/>
              </a:spcBef>
              <a:buClr>
                <a:srgbClr val="FF9A00"/>
              </a:buClr>
              <a:buSzPct val="62500"/>
              <a:buFont typeface="Wingdings"/>
              <a:buChar char=""/>
              <a:tabLst>
                <a:tab pos="1019790" algn="l"/>
              </a:tabLst>
            </a:pPr>
            <a:r>
              <a:rPr sz="2000" dirty="0">
                <a:latin typeface="Verdana"/>
                <a:cs typeface="Verdana"/>
              </a:rPr>
              <a:t>At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whic</a:t>
            </a:r>
            <a:r>
              <a:rPr sz="2000" dirty="0">
                <a:latin typeface="Verdana"/>
                <a:cs typeface="Verdana"/>
              </a:rPr>
              <a:t>h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poin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stat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syste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i="1" spc="-4" dirty="0">
                <a:latin typeface="Verdana"/>
                <a:cs typeface="Verdana"/>
              </a:rPr>
              <a:t>update</a:t>
            </a:r>
            <a:r>
              <a:rPr sz="2000" i="1" dirty="0">
                <a:latin typeface="Verdana"/>
                <a:cs typeface="Verdana"/>
              </a:rPr>
              <a:t>d</a:t>
            </a:r>
            <a:r>
              <a:rPr sz="2000" i="1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o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account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fact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tha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an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even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ha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occurre</a:t>
            </a:r>
            <a:r>
              <a:rPr sz="2000" dirty="0">
                <a:latin typeface="Verdana"/>
                <a:cs typeface="Verdana"/>
              </a:rPr>
              <a:t>d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and/or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executed</a:t>
            </a:r>
            <a:endParaRPr sz="2000" dirty="0">
              <a:latin typeface="Verdana"/>
              <a:cs typeface="Verdana"/>
            </a:endParaRPr>
          </a:p>
          <a:p>
            <a:pPr marL="1019790" lvl="2" indent="-201717">
              <a:spcBef>
                <a:spcPts val="335"/>
              </a:spcBef>
              <a:buClr>
                <a:srgbClr val="FF9A00"/>
              </a:buClr>
              <a:buSzPct val="62500"/>
              <a:buFont typeface="Wingdings"/>
              <a:buChar char=""/>
              <a:tabLst>
                <a:tab pos="1019790" algn="l"/>
              </a:tabLst>
            </a:pPr>
            <a:r>
              <a:rPr sz="2000" spc="-4" dirty="0">
                <a:latin typeface="Verdana"/>
                <a:cs typeface="Verdana"/>
              </a:rPr>
              <a:t>Even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executio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may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involv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updatin</a:t>
            </a:r>
            <a:r>
              <a:rPr sz="2000" dirty="0">
                <a:latin typeface="Verdana"/>
                <a:cs typeface="Verdana"/>
              </a:rPr>
              <a:t>g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even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list</a:t>
            </a:r>
            <a:endParaRPr sz="2000" dirty="0">
              <a:latin typeface="Verdana"/>
              <a:cs typeface="Verdana"/>
            </a:endParaRPr>
          </a:p>
          <a:p>
            <a:pPr marL="666786" marR="4483" lvl="1" indent="-252146">
              <a:spcBef>
                <a:spcPts val="33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4" dirty="0">
                <a:latin typeface="Verdana"/>
                <a:cs typeface="Verdana"/>
              </a:rPr>
              <a:t>The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simulatio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cloc</a:t>
            </a:r>
            <a:r>
              <a:rPr sz="2000" dirty="0">
                <a:latin typeface="Verdana"/>
                <a:cs typeface="Verdana"/>
              </a:rPr>
              <a:t>k</a:t>
            </a:r>
            <a:r>
              <a:rPr sz="2000" spc="154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advanced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o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tim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new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most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imminen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event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stat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syste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updated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and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future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event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time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are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determined</a:t>
            </a:r>
            <a:endParaRPr sz="2000" dirty="0">
              <a:latin typeface="Verdana"/>
              <a:cs typeface="Verdana"/>
            </a:endParaRPr>
          </a:p>
          <a:p>
            <a:pPr marL="1019790" lvl="2" indent="-201717">
              <a:spcBef>
                <a:spcPts val="335"/>
              </a:spcBef>
              <a:buClr>
                <a:srgbClr val="FF9A00"/>
              </a:buClr>
              <a:buSzPct val="62500"/>
              <a:buFont typeface="Wingdings"/>
              <a:buChar char=""/>
              <a:tabLst>
                <a:tab pos="1019790" algn="l"/>
              </a:tabLst>
            </a:pPr>
            <a:r>
              <a:rPr sz="2000" dirty="0">
                <a:latin typeface="Verdana"/>
                <a:cs typeface="Verdana"/>
              </a:rPr>
              <a:t>next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(mos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imminent</a:t>
            </a:r>
            <a:r>
              <a:rPr sz="2000" dirty="0">
                <a:latin typeface="Verdana"/>
                <a:cs typeface="Verdana"/>
              </a:rPr>
              <a:t>)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event,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whic</a:t>
            </a:r>
            <a:r>
              <a:rPr sz="2000" dirty="0">
                <a:latin typeface="Verdana"/>
                <a:cs typeface="Verdana"/>
              </a:rPr>
              <a:t>h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executed</a:t>
            </a:r>
          </a:p>
          <a:p>
            <a:pPr marL="1019790" lvl="2" indent="-201717">
              <a:spcBef>
                <a:spcPts val="339"/>
              </a:spcBef>
              <a:buClr>
                <a:srgbClr val="FF9A00"/>
              </a:buClr>
              <a:buSzPct val="62500"/>
              <a:buFont typeface="Wingdings"/>
              <a:buChar char=""/>
              <a:tabLst>
                <a:tab pos="1019790" algn="l"/>
              </a:tabLst>
            </a:pPr>
            <a:r>
              <a:rPr sz="2000" spc="-4" dirty="0">
                <a:latin typeface="Verdana"/>
                <a:cs typeface="Verdana"/>
              </a:rPr>
              <a:t>Even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executio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may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involv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updatin</a:t>
            </a:r>
            <a:r>
              <a:rPr sz="2000" dirty="0">
                <a:latin typeface="Verdana"/>
                <a:cs typeface="Verdana"/>
              </a:rPr>
              <a:t>g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even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32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list</a:t>
            </a:r>
            <a:endParaRPr sz="2000" dirty="0">
              <a:latin typeface="Verdana"/>
              <a:cs typeface="Verdana"/>
            </a:endParaRPr>
          </a:p>
          <a:p>
            <a:pPr marL="666786" lvl="1" indent="-252146">
              <a:spcBef>
                <a:spcPts val="33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4" dirty="0">
                <a:latin typeface="Verdana"/>
                <a:cs typeface="Verdana"/>
              </a:rPr>
              <a:t>Continu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28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unti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stoppin</a:t>
            </a:r>
            <a:r>
              <a:rPr sz="2000" dirty="0">
                <a:latin typeface="Verdana"/>
                <a:cs typeface="Verdana"/>
              </a:rPr>
              <a:t>g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rul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satisfie</a:t>
            </a:r>
            <a:r>
              <a:rPr sz="2000" dirty="0">
                <a:latin typeface="Verdana"/>
                <a:cs typeface="Verdana"/>
              </a:rPr>
              <a:t>d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(mus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b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explicitl</a:t>
            </a:r>
            <a:r>
              <a:rPr sz="2000" dirty="0">
                <a:latin typeface="Verdana"/>
                <a:cs typeface="Verdana"/>
              </a:rPr>
              <a:t>y</a:t>
            </a:r>
            <a:r>
              <a:rPr sz="2000" spc="137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stated)</a:t>
            </a:r>
            <a:endParaRPr sz="2000" dirty="0">
              <a:latin typeface="Verdana"/>
              <a:cs typeface="Verdana"/>
            </a:endParaRPr>
          </a:p>
          <a:p>
            <a:pPr marL="313781" marR="550238" indent="-302575">
              <a:spcBef>
                <a:spcPts val="379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000" dirty="0">
                <a:latin typeface="Verdana"/>
                <a:cs typeface="Verdana"/>
              </a:rPr>
              <a:t>Clock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“jumps”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from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one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event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time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to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the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next,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and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doesn’t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“exist”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for</a:t>
            </a:r>
            <a:r>
              <a:rPr sz="2000" spc="163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times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between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successive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events</a:t>
            </a:r>
            <a:endParaRPr sz="2000" dirty="0">
              <a:latin typeface="Verdana"/>
              <a:cs typeface="Verdana"/>
            </a:endParaRPr>
          </a:p>
          <a:p>
            <a:pPr marL="666786" lvl="1" indent="-252146">
              <a:spcBef>
                <a:spcPts val="34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4" dirty="0">
                <a:latin typeface="Verdana"/>
                <a:cs typeface="Verdana"/>
              </a:rPr>
              <a:t>Period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inactivit</a:t>
            </a:r>
            <a:r>
              <a:rPr sz="2000" dirty="0">
                <a:latin typeface="Verdana"/>
                <a:cs typeface="Verdana"/>
              </a:rPr>
              <a:t>y</a:t>
            </a:r>
            <a:r>
              <a:rPr sz="2000" spc="146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ar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141" dirty="0">
                <a:latin typeface="Times New Roman"/>
                <a:cs typeface="Times New Roman"/>
              </a:rPr>
              <a:t> </a:t>
            </a:r>
            <a:r>
              <a:rPr sz="2000" spc="-4" dirty="0">
                <a:latin typeface="Verdana"/>
                <a:cs typeface="Verdana"/>
              </a:rPr>
              <a:t>ignored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632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Time-Advance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Mechanisms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191999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Next-even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19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tim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advanc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fo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single-serve</a:t>
            </a:r>
            <a:r>
              <a:rPr sz="2800" spc="-9" dirty="0">
                <a:latin typeface="Verdana"/>
                <a:cs typeface="Verdana"/>
              </a:rPr>
              <a:t>r</a:t>
            </a:r>
            <a:r>
              <a:rPr sz="2800" spc="19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queue</a:t>
            </a:r>
            <a:endParaRPr sz="2800" dirty="0">
              <a:latin typeface="Verdana"/>
              <a:cs typeface="Verdana"/>
            </a:endParaRPr>
          </a:p>
          <a:p>
            <a:pPr marL="666225" lvl="1" indent="-251585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4" dirty="0">
                <a:latin typeface="Verdana"/>
                <a:cs typeface="Verdana"/>
              </a:rPr>
              <a:t>t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baseline="-20833" dirty="0">
                <a:latin typeface="Times New Roman"/>
                <a:cs typeface="Times New Roman"/>
              </a:rPr>
              <a:t> </a:t>
            </a:r>
            <a:r>
              <a:rPr sz="2400" i="1" spc="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time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arrival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i</a:t>
            </a:r>
            <a:r>
              <a:rPr sz="2400" spc="-9" dirty="0">
                <a:latin typeface="Verdana"/>
                <a:cs typeface="Verdana"/>
              </a:rPr>
              <a:t>th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customer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(</a:t>
            </a:r>
            <a:r>
              <a:rPr sz="2400" i="1" spc="-4" dirty="0">
                <a:latin typeface="Verdana"/>
                <a:cs typeface="Verdana"/>
              </a:rPr>
              <a:t>t</a:t>
            </a:r>
            <a:r>
              <a:rPr sz="2400" spc="-13" baseline="-20833" dirty="0">
                <a:latin typeface="Verdana"/>
                <a:cs typeface="Verdana"/>
              </a:rPr>
              <a:t>0</a:t>
            </a:r>
            <a:r>
              <a:rPr sz="2400" baseline="-20833" dirty="0">
                <a:latin typeface="Times New Roman"/>
                <a:cs typeface="Times New Roman"/>
              </a:rPr>
              <a:t> </a:t>
            </a:r>
            <a:r>
              <a:rPr sz="2400" spc="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0)</a:t>
            </a:r>
            <a:endParaRPr sz="2400" dirty="0">
              <a:latin typeface="Verdana"/>
              <a:cs typeface="Verdana"/>
            </a:endParaRPr>
          </a:p>
          <a:p>
            <a:pPr marL="666225" marR="493645" lvl="1" indent="-251585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3" dirty="0">
                <a:latin typeface="Verdana"/>
                <a:cs typeface="Verdana"/>
              </a:rPr>
              <a:t>A</a:t>
            </a:r>
            <a:r>
              <a:rPr sz="2400" i="1" spc="-19" baseline="-20833" dirty="0">
                <a:latin typeface="Verdana"/>
                <a:cs typeface="Verdana"/>
              </a:rPr>
              <a:t>i</a:t>
            </a:r>
            <a:r>
              <a:rPr sz="2400" i="1" spc="-19" baseline="-20833" dirty="0">
                <a:latin typeface="Times New Roman"/>
                <a:cs typeface="Times New Roman"/>
              </a:rPr>
              <a:t> </a:t>
            </a:r>
            <a:r>
              <a:rPr sz="2400" i="1" spc="39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t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baseline="-20833" dirty="0">
                <a:latin typeface="Times New Roman"/>
                <a:cs typeface="Times New Roman"/>
              </a:rPr>
              <a:t> </a:t>
            </a:r>
            <a:r>
              <a:rPr sz="2400" i="1" spc="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-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t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spc="-13" baseline="-20833" dirty="0">
                <a:latin typeface="Verdana"/>
                <a:cs typeface="Verdana"/>
              </a:rPr>
              <a:t>-1</a:t>
            </a:r>
            <a:r>
              <a:rPr sz="2400" baseline="-20833" dirty="0">
                <a:latin typeface="Times New Roman"/>
                <a:cs typeface="Times New Roman"/>
              </a:rPr>
              <a:t> </a:t>
            </a:r>
            <a:r>
              <a:rPr sz="2400" spc="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interarriva</a:t>
            </a:r>
            <a:r>
              <a:rPr sz="2400" spc="-4" dirty="0">
                <a:latin typeface="Verdana"/>
                <a:cs typeface="Verdana"/>
              </a:rPr>
              <a:t>l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time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between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(</a:t>
            </a:r>
            <a:r>
              <a:rPr sz="2400" i="1" spc="-4" dirty="0">
                <a:latin typeface="Verdana"/>
                <a:cs typeface="Verdana"/>
              </a:rPr>
              <a:t>i</a:t>
            </a:r>
            <a:r>
              <a:rPr sz="2400" spc="-13" dirty="0">
                <a:latin typeface="Verdana"/>
                <a:cs typeface="Verdana"/>
              </a:rPr>
              <a:t>-1)s</a:t>
            </a:r>
            <a:r>
              <a:rPr sz="2400" spc="-9" dirty="0">
                <a:latin typeface="Verdana"/>
                <a:cs typeface="Verdana"/>
              </a:rPr>
              <a:t>t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i</a:t>
            </a:r>
            <a:r>
              <a:rPr sz="2400" spc="-13" dirty="0">
                <a:latin typeface="Verdana"/>
                <a:cs typeface="Verdana"/>
              </a:rPr>
              <a:t>th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customer</a:t>
            </a:r>
            <a:r>
              <a:rPr sz="2400" spc="-9" dirty="0">
                <a:latin typeface="Verdana"/>
                <a:cs typeface="Verdana"/>
              </a:rPr>
              <a:t>s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(usually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assumed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to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b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random</a:t>
            </a:r>
            <a:r>
              <a:rPr sz="2400" spc="146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variable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from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som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probabilit</a:t>
            </a:r>
            <a:r>
              <a:rPr sz="2400" dirty="0">
                <a:latin typeface="Verdana"/>
                <a:cs typeface="Verdana"/>
              </a:rPr>
              <a:t>y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distribution)</a:t>
            </a:r>
            <a:endParaRPr sz="2400" dirty="0">
              <a:latin typeface="Verdana"/>
              <a:cs typeface="Verdana"/>
            </a:endParaRPr>
          </a:p>
          <a:p>
            <a:pPr marL="666786" marR="4483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8" dirty="0">
                <a:latin typeface="Verdana"/>
                <a:cs typeface="Verdana"/>
              </a:rPr>
              <a:t>S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spc="1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service-time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requirement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i</a:t>
            </a:r>
            <a:r>
              <a:rPr sz="2400" spc="-13" dirty="0">
                <a:latin typeface="Verdana"/>
                <a:cs typeface="Verdana"/>
              </a:rPr>
              <a:t>th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custome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(anothe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random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variable)</a:t>
            </a:r>
            <a:endParaRPr sz="2400" dirty="0">
              <a:latin typeface="Verdana"/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3" dirty="0">
                <a:latin typeface="Verdana"/>
                <a:cs typeface="Verdana"/>
              </a:rPr>
              <a:t>D</a:t>
            </a:r>
            <a:r>
              <a:rPr sz="2400" i="1" spc="-19" baseline="-20833" dirty="0">
                <a:latin typeface="Verdana"/>
                <a:cs typeface="Verdana"/>
              </a:rPr>
              <a:t>i</a:t>
            </a:r>
            <a:r>
              <a:rPr sz="2400" i="1" spc="-19" baseline="-20833" dirty="0">
                <a:latin typeface="Times New Roman"/>
                <a:cs typeface="Times New Roman"/>
              </a:rPr>
              <a:t> </a:t>
            </a:r>
            <a:r>
              <a:rPr sz="2400" i="1" spc="39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delay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queue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i</a:t>
            </a:r>
            <a:r>
              <a:rPr sz="2400" spc="-9" dirty="0">
                <a:latin typeface="Verdana"/>
                <a:cs typeface="Verdana"/>
              </a:rPr>
              <a:t>th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customer</a:t>
            </a:r>
            <a:endParaRPr sz="2400" dirty="0">
              <a:latin typeface="Verdana"/>
              <a:cs typeface="Verdana"/>
            </a:endParaRPr>
          </a:p>
          <a:p>
            <a:pPr marL="666786" marR="44265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4" dirty="0">
                <a:latin typeface="Verdana"/>
                <a:cs typeface="Verdana"/>
              </a:rPr>
              <a:t>C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spc="165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t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baseline="-20833" dirty="0">
                <a:latin typeface="Times New Roman"/>
                <a:cs typeface="Times New Roman"/>
              </a:rPr>
              <a:t> </a:t>
            </a:r>
            <a:r>
              <a:rPr sz="2400" i="1" spc="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+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i="1" spc="-13" dirty="0">
                <a:latin typeface="Verdana"/>
                <a:cs typeface="Verdana"/>
              </a:rPr>
              <a:t>D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baseline="-20833" dirty="0">
                <a:latin typeface="Times New Roman"/>
                <a:cs typeface="Times New Roman"/>
              </a:rPr>
              <a:t> </a:t>
            </a:r>
            <a:r>
              <a:rPr sz="2400" i="1" spc="2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+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i="1" spc="-18" dirty="0">
                <a:latin typeface="Verdana"/>
                <a:cs typeface="Verdana"/>
              </a:rPr>
              <a:t>S</a:t>
            </a:r>
            <a:r>
              <a:rPr sz="2400" i="1" baseline="-20833" dirty="0">
                <a:latin typeface="Verdana"/>
                <a:cs typeface="Verdana"/>
              </a:rPr>
              <a:t>i</a:t>
            </a:r>
            <a:r>
              <a:rPr sz="2400" i="1" baseline="-20833" dirty="0">
                <a:latin typeface="Times New Roman"/>
                <a:cs typeface="Times New Roman"/>
              </a:rPr>
              <a:t> </a:t>
            </a:r>
            <a:r>
              <a:rPr sz="2400" i="1" spc="39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time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i</a:t>
            </a:r>
            <a:r>
              <a:rPr sz="2400" spc="-13" dirty="0">
                <a:latin typeface="Verdana"/>
                <a:cs typeface="Verdana"/>
              </a:rPr>
              <a:t>th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custome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5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complete</a:t>
            </a:r>
            <a:r>
              <a:rPr sz="2400" spc="-9" dirty="0">
                <a:latin typeface="Verdana"/>
                <a:cs typeface="Verdana"/>
              </a:rPr>
              <a:t>s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service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and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departs</a:t>
            </a:r>
            <a:endParaRPr sz="2400" dirty="0">
              <a:latin typeface="Verdana"/>
              <a:cs typeface="Verdana"/>
            </a:endParaRPr>
          </a:p>
          <a:p>
            <a:pPr marL="666225" marR="23534" lvl="1" indent="-251585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i="1" spc="-13" dirty="0">
                <a:latin typeface="Verdana"/>
                <a:cs typeface="Verdana"/>
              </a:rPr>
              <a:t>e</a:t>
            </a:r>
            <a:r>
              <a:rPr sz="2400" i="1" spc="-19" baseline="-20833" dirty="0">
                <a:latin typeface="Verdana"/>
                <a:cs typeface="Verdana"/>
              </a:rPr>
              <a:t>j</a:t>
            </a:r>
            <a:r>
              <a:rPr sz="2400" i="1" spc="-19" baseline="-20833" dirty="0">
                <a:latin typeface="Times New Roman"/>
                <a:cs typeface="Times New Roman"/>
              </a:rPr>
              <a:t> </a:t>
            </a:r>
            <a:r>
              <a:rPr sz="2400" i="1" spc="46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time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occurrence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of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the</a:t>
            </a:r>
            <a:r>
              <a:rPr sz="2400" spc="154" dirty="0">
                <a:latin typeface="Times New Roman"/>
                <a:cs typeface="Times New Roman"/>
              </a:rPr>
              <a:t> </a:t>
            </a:r>
            <a:r>
              <a:rPr sz="2400" i="1" spc="-4" dirty="0">
                <a:latin typeface="Verdana"/>
                <a:cs typeface="Verdana"/>
              </a:rPr>
              <a:t>j</a:t>
            </a:r>
            <a:r>
              <a:rPr sz="2400" spc="-9" dirty="0">
                <a:latin typeface="Verdana"/>
                <a:cs typeface="Verdana"/>
              </a:rPr>
              <a:t>th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event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(of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any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type),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Verdana"/>
                <a:cs typeface="Verdana"/>
              </a:rPr>
              <a:t>j</a:t>
            </a:r>
            <a:r>
              <a:rPr sz="2400" i="1" spc="172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1,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2,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3,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</a:p>
        </p:txBody>
      </p:sp>
      <p:sp>
        <p:nvSpPr>
          <p:cNvPr id="4" name="object 4"/>
          <p:cNvSpPr/>
          <p:nvPr/>
        </p:nvSpPr>
        <p:spPr>
          <a:xfrm>
            <a:off x="1392871" y="4930675"/>
            <a:ext cx="9670279" cy="188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41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4" dirty="0" smtClean="0"/>
              <a:t>Component</a:t>
            </a:r>
            <a:r>
              <a:rPr lang="en-US" sz="3200" dirty="0" smtClean="0"/>
              <a:t>s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o</a:t>
            </a:r>
            <a:r>
              <a:rPr lang="en-US" sz="3200" dirty="0" smtClean="0"/>
              <a:t>f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a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Discrete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Even</a:t>
            </a:r>
            <a:r>
              <a:rPr lang="en-US" sz="3200" spc="-13" dirty="0" smtClean="0"/>
              <a:t>t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028867" cy="387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164735" indent="-302575">
              <a:buClr>
                <a:srgbClr val="FFCC00"/>
              </a:buClr>
              <a:buSzPct val="75000"/>
              <a:buFont typeface="Verdana"/>
              <a:buAutoNum type="arabicPeriod"/>
              <a:tabLst>
                <a:tab pos="313781" algn="l"/>
              </a:tabLst>
            </a:pP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System</a:t>
            </a:r>
            <a:r>
              <a:rPr sz="2400" i="1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state</a:t>
            </a:r>
            <a:r>
              <a:rPr sz="2400" i="1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-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collection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variables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to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describ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9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the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system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at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particula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time</a:t>
            </a:r>
            <a:endParaRPr sz="2400" dirty="0">
              <a:latin typeface="Verdana"/>
              <a:cs typeface="Verdana"/>
            </a:endParaRPr>
          </a:p>
          <a:p>
            <a:pPr>
              <a:spcBef>
                <a:spcPts val="22"/>
              </a:spcBef>
              <a:buClr>
                <a:srgbClr val="FFCC00"/>
              </a:buClr>
              <a:buFont typeface="Verdana"/>
              <a:buAutoNum type="arabicPeriod"/>
            </a:pPr>
            <a:endParaRPr sz="3600" dirty="0">
              <a:latin typeface="Times New Roman"/>
              <a:cs typeface="Times New Roman"/>
            </a:endParaRPr>
          </a:p>
          <a:p>
            <a:pPr marL="313781" marR="271197" indent="-302575">
              <a:buClr>
                <a:srgbClr val="FFCC00"/>
              </a:buClr>
              <a:buSzPct val="75000"/>
              <a:buFont typeface="Verdana"/>
              <a:buAutoNum type="arabicPeriod"/>
              <a:tabLst>
                <a:tab pos="313781" algn="l"/>
              </a:tabLst>
            </a:pP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Simulation</a:t>
            </a:r>
            <a:r>
              <a:rPr sz="2400" i="1" spc="17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clock</a:t>
            </a:r>
            <a:r>
              <a:rPr sz="2400" i="1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-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variable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giving</a:t>
            </a:r>
            <a:r>
              <a:rPr sz="2400" spc="19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curren</a:t>
            </a:r>
            <a:r>
              <a:rPr sz="2400" spc="-9" dirty="0">
                <a:latin typeface="Verdana"/>
                <a:cs typeface="Verdana"/>
              </a:rPr>
              <a:t>t</a:t>
            </a:r>
            <a:r>
              <a:rPr sz="2400" spc="163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valu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of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simulate</a:t>
            </a:r>
            <a:r>
              <a:rPr sz="2400" spc="-13" dirty="0">
                <a:latin typeface="Verdana"/>
                <a:cs typeface="Verdana"/>
              </a:rPr>
              <a:t>d</a:t>
            </a:r>
            <a:r>
              <a:rPr sz="2400" spc="19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time</a:t>
            </a:r>
            <a:endParaRPr sz="2400" dirty="0">
              <a:latin typeface="Verdana"/>
              <a:cs typeface="Verdana"/>
            </a:endParaRPr>
          </a:p>
          <a:p>
            <a:pPr>
              <a:spcBef>
                <a:spcPts val="22"/>
              </a:spcBef>
              <a:buClr>
                <a:srgbClr val="FFCC00"/>
              </a:buClr>
              <a:buFont typeface="Verdana"/>
              <a:buAutoNum type="arabicPeriod"/>
            </a:pPr>
            <a:endParaRPr sz="3600" dirty="0">
              <a:latin typeface="Times New Roman"/>
              <a:cs typeface="Times New Roman"/>
            </a:endParaRPr>
          </a:p>
          <a:p>
            <a:pPr marL="313781" marR="4483" indent="-302575">
              <a:buClr>
                <a:srgbClr val="FFCC00"/>
              </a:buClr>
              <a:buSzPct val="75000"/>
              <a:buFont typeface="Verdana"/>
              <a:buAutoNum type="arabicPeriod"/>
              <a:tabLst>
                <a:tab pos="313781" algn="l"/>
              </a:tabLst>
            </a:pPr>
            <a:r>
              <a:rPr sz="2400" i="1" spc="-18" dirty="0">
                <a:solidFill>
                  <a:srgbClr val="0000FF"/>
                </a:solidFill>
                <a:latin typeface="Verdana"/>
                <a:cs typeface="Verdana"/>
              </a:rPr>
              <a:t>Even</a:t>
            </a:r>
            <a:r>
              <a:rPr sz="2400" i="1" spc="-9" dirty="0">
                <a:solidFill>
                  <a:srgbClr val="0000FF"/>
                </a:solidFill>
                <a:latin typeface="Verdana"/>
                <a:cs typeface="Verdana"/>
              </a:rPr>
              <a:t>t</a:t>
            </a:r>
            <a:r>
              <a:rPr sz="2400" i="1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lis</a:t>
            </a:r>
            <a:r>
              <a:rPr sz="2400" i="1" spc="-9" dirty="0">
                <a:solidFill>
                  <a:srgbClr val="0000FF"/>
                </a:solidFill>
                <a:latin typeface="Verdana"/>
                <a:cs typeface="Verdana"/>
              </a:rPr>
              <a:t>t</a:t>
            </a:r>
            <a:r>
              <a:rPr sz="2400" i="1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-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lis</a:t>
            </a:r>
            <a:r>
              <a:rPr sz="2400" spc="-9" dirty="0">
                <a:latin typeface="Verdana"/>
                <a:cs typeface="Verdana"/>
              </a:rPr>
              <a:t>t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containin</a:t>
            </a:r>
            <a:r>
              <a:rPr sz="2400" spc="-13" dirty="0">
                <a:latin typeface="Verdana"/>
                <a:cs typeface="Verdana"/>
              </a:rPr>
              <a:t>g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i="1" spc="-18" dirty="0">
                <a:latin typeface="Verdana"/>
                <a:cs typeface="Verdana"/>
              </a:rPr>
              <a:t>nex</a:t>
            </a:r>
            <a:r>
              <a:rPr sz="2400" i="1" spc="-9" dirty="0">
                <a:latin typeface="Verdana"/>
                <a:cs typeface="Verdana"/>
              </a:rPr>
              <a:t>t</a:t>
            </a:r>
            <a:r>
              <a:rPr sz="2400" i="1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tim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whe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6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each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type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even</a:t>
            </a:r>
            <a:r>
              <a:rPr sz="2400" spc="-9" dirty="0">
                <a:latin typeface="Verdana"/>
                <a:cs typeface="Verdana"/>
              </a:rPr>
              <a:t>t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wil</a:t>
            </a:r>
            <a:r>
              <a:rPr sz="2400" spc="-9" dirty="0">
                <a:latin typeface="Verdana"/>
                <a:cs typeface="Verdana"/>
              </a:rPr>
              <a:t>l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occur</a:t>
            </a:r>
            <a:endParaRPr sz="2400" dirty="0">
              <a:latin typeface="Verdana"/>
              <a:cs typeface="Verdana"/>
            </a:endParaRPr>
          </a:p>
          <a:p>
            <a:pPr>
              <a:spcBef>
                <a:spcPts val="22"/>
              </a:spcBef>
              <a:buClr>
                <a:srgbClr val="FFCC00"/>
              </a:buClr>
              <a:buFont typeface="Verdana"/>
              <a:buAutoNum type="arabicPeriod"/>
            </a:pPr>
            <a:endParaRPr sz="3600" dirty="0">
              <a:latin typeface="Times New Roman"/>
              <a:cs typeface="Times New Roman"/>
            </a:endParaRPr>
          </a:p>
          <a:p>
            <a:pPr marL="313781" marR="118228" indent="-302575">
              <a:buClr>
                <a:srgbClr val="FFCC00"/>
              </a:buClr>
              <a:buSzPct val="75000"/>
              <a:buFont typeface="Verdana"/>
              <a:buAutoNum type="arabicPeriod"/>
              <a:tabLst>
                <a:tab pos="313781" algn="l"/>
              </a:tabLst>
            </a:pP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Statistica</a:t>
            </a:r>
            <a:r>
              <a:rPr sz="2400" i="1" spc="-9" dirty="0">
                <a:solidFill>
                  <a:srgbClr val="0000FF"/>
                </a:solidFill>
                <a:latin typeface="Verdana"/>
                <a:cs typeface="Verdana"/>
              </a:rPr>
              <a:t>l</a:t>
            </a:r>
            <a:r>
              <a:rPr sz="2400" i="1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spc="-18" dirty="0">
                <a:solidFill>
                  <a:srgbClr val="0000FF"/>
                </a:solidFill>
                <a:latin typeface="Verdana"/>
                <a:cs typeface="Verdana"/>
              </a:rPr>
              <a:t>counter</a:t>
            </a:r>
            <a:r>
              <a:rPr sz="2400" i="1" spc="-13" dirty="0">
                <a:solidFill>
                  <a:srgbClr val="0000FF"/>
                </a:solidFill>
                <a:latin typeface="Verdana"/>
                <a:cs typeface="Verdana"/>
              </a:rPr>
              <a:t>s</a:t>
            </a:r>
            <a:r>
              <a:rPr sz="2400" i="1" spc="16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9" dirty="0">
                <a:latin typeface="Verdana"/>
                <a:cs typeface="Verdana"/>
              </a:rPr>
              <a:t>-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variables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use</a:t>
            </a:r>
            <a:r>
              <a:rPr sz="2400" spc="-13" dirty="0">
                <a:latin typeface="Verdana"/>
                <a:cs typeface="Verdana"/>
              </a:rPr>
              <a:t>d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fo</a:t>
            </a:r>
            <a:r>
              <a:rPr sz="2400" spc="-9" dirty="0">
                <a:latin typeface="Verdana"/>
                <a:cs typeface="Verdana"/>
              </a:rPr>
              <a:t>r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storing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statistical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informatio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about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system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performance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876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4" dirty="0" smtClean="0"/>
              <a:t>Organizatio</a:t>
            </a:r>
            <a:r>
              <a:rPr lang="en-US" sz="3200" dirty="0" smtClean="0"/>
              <a:t>n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o</a:t>
            </a:r>
            <a:r>
              <a:rPr lang="en-US" sz="3200" dirty="0" smtClean="0"/>
              <a:t>f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a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Discrete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Even</a:t>
            </a:r>
            <a:r>
              <a:rPr lang="en-US" sz="3200" spc="-13" dirty="0" smtClean="0"/>
              <a:t>t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0152" y="836712"/>
            <a:ext cx="12101847" cy="573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06" marR="69480" indent="-342900" algn="just">
              <a:lnSpc>
                <a:spcPct val="150000"/>
              </a:lnSpc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i="1" spc="-13" dirty="0">
                <a:solidFill>
                  <a:srgbClr val="0000FF"/>
                </a:solidFill>
                <a:cs typeface="Verdana"/>
              </a:rPr>
              <a:t>Initialization</a:t>
            </a:r>
            <a:r>
              <a:rPr sz="2400" i="1" spc="180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cs typeface="Verdana"/>
              </a:rPr>
              <a:t>routine</a:t>
            </a:r>
            <a:r>
              <a:rPr sz="2400" i="1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cs typeface="Verdana"/>
              </a:rPr>
              <a:t>-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modul</a:t>
            </a:r>
            <a:r>
              <a:rPr sz="2400" spc="-13" dirty="0">
                <a:cs typeface="Verdana"/>
              </a:rPr>
              <a:t>e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initialize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simulation</a:t>
            </a:r>
            <a:r>
              <a:rPr sz="2400" spc="-9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model</a:t>
            </a:r>
            <a:r>
              <a:rPr sz="2400" spc="190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at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tim</a:t>
            </a:r>
            <a:r>
              <a:rPr sz="2400" spc="-13" dirty="0">
                <a:cs typeface="Verdana"/>
              </a:rPr>
              <a:t>e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0</a:t>
            </a:r>
            <a:endParaRPr sz="2400" dirty="0">
              <a:cs typeface="Verdana"/>
            </a:endParaRPr>
          </a:p>
          <a:p>
            <a:pPr marL="354106" marR="4483" indent="-342900" algn="just">
              <a:lnSpc>
                <a:spcPct val="150000"/>
              </a:lnSpc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i="1" spc="-18" dirty="0">
                <a:solidFill>
                  <a:srgbClr val="0000FF"/>
                </a:solidFill>
                <a:cs typeface="Verdana"/>
              </a:rPr>
              <a:t>Timin</a:t>
            </a:r>
            <a:r>
              <a:rPr sz="2400" i="1" spc="-13" dirty="0">
                <a:solidFill>
                  <a:srgbClr val="0000FF"/>
                </a:solidFill>
                <a:cs typeface="Verdana"/>
              </a:rPr>
              <a:t>g</a:t>
            </a:r>
            <a:r>
              <a:rPr sz="2400" i="1" spc="190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cs typeface="Verdana"/>
              </a:rPr>
              <a:t>routine</a:t>
            </a:r>
            <a:r>
              <a:rPr sz="2400" i="1" spc="168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cs typeface="Verdana"/>
              </a:rPr>
              <a:t>-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modul</a:t>
            </a:r>
            <a:r>
              <a:rPr sz="2400" spc="-13" dirty="0">
                <a:cs typeface="Verdana"/>
              </a:rPr>
              <a:t>e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tha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determine</a:t>
            </a:r>
            <a:r>
              <a:rPr sz="2400" spc="-13" dirty="0">
                <a:cs typeface="Verdana"/>
              </a:rPr>
              <a:t>s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nex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event</a:t>
            </a:r>
            <a:r>
              <a:rPr sz="2400" spc="-9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fro</a:t>
            </a:r>
            <a:r>
              <a:rPr sz="2400" spc="-18" dirty="0">
                <a:cs typeface="Verdana"/>
              </a:rPr>
              <a:t>m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even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lis</a:t>
            </a:r>
            <a:r>
              <a:rPr sz="2400" spc="-9" dirty="0">
                <a:cs typeface="Verdana"/>
              </a:rPr>
              <a:t>t</a:t>
            </a:r>
            <a:r>
              <a:rPr sz="2400" spc="185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an</a:t>
            </a:r>
            <a:r>
              <a:rPr sz="2400" spc="-13" dirty="0">
                <a:cs typeface="Verdana"/>
              </a:rPr>
              <a:t>d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the</a:t>
            </a:r>
            <a:r>
              <a:rPr sz="2400" spc="-13" dirty="0">
                <a:cs typeface="Verdana"/>
              </a:rPr>
              <a:t>n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advance</a:t>
            </a:r>
            <a:r>
              <a:rPr sz="2400" spc="-13" dirty="0">
                <a:cs typeface="Verdana"/>
              </a:rPr>
              <a:t>s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simulatio</a:t>
            </a:r>
            <a:r>
              <a:rPr sz="2400" spc="-13" dirty="0">
                <a:cs typeface="Verdana"/>
              </a:rPr>
              <a:t>n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clock</a:t>
            </a:r>
            <a:r>
              <a:rPr sz="2400" spc="-9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tim</a:t>
            </a:r>
            <a:r>
              <a:rPr sz="2400" spc="-13" dirty="0">
                <a:cs typeface="Verdana"/>
              </a:rPr>
              <a:t>e</a:t>
            </a:r>
            <a:r>
              <a:rPr sz="2400" spc="185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whe</a:t>
            </a:r>
            <a:r>
              <a:rPr sz="2400" spc="-13" dirty="0">
                <a:cs typeface="Verdana"/>
              </a:rPr>
              <a:t>n</a:t>
            </a:r>
            <a:r>
              <a:rPr sz="2400" spc="168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tha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even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is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occur</a:t>
            </a:r>
            <a:endParaRPr sz="2400" dirty="0">
              <a:cs typeface="Verdana"/>
            </a:endParaRPr>
          </a:p>
          <a:p>
            <a:pPr marL="354106" marR="19051" indent="-342900" algn="just">
              <a:lnSpc>
                <a:spcPct val="150000"/>
              </a:lnSpc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i="1" spc="-18" dirty="0">
                <a:solidFill>
                  <a:srgbClr val="0000FF"/>
                </a:solidFill>
                <a:cs typeface="Verdana"/>
              </a:rPr>
              <a:t>Even</a:t>
            </a:r>
            <a:r>
              <a:rPr sz="2400" i="1" spc="-9" dirty="0">
                <a:solidFill>
                  <a:srgbClr val="0000FF"/>
                </a:solidFill>
                <a:cs typeface="Verdana"/>
              </a:rPr>
              <a:t>t</a:t>
            </a:r>
            <a:r>
              <a:rPr sz="2400" i="1" spc="180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cs typeface="Verdana"/>
              </a:rPr>
              <a:t>routines</a:t>
            </a:r>
            <a:r>
              <a:rPr sz="2400" i="1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cs typeface="Verdana"/>
              </a:rPr>
              <a:t>-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2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carry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ou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logic</a:t>
            </a:r>
            <a:r>
              <a:rPr sz="2400" spc="19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fo</a:t>
            </a:r>
            <a:r>
              <a:rPr sz="2400" spc="-9" dirty="0">
                <a:cs typeface="Verdana"/>
              </a:rPr>
              <a:t>r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eac</a:t>
            </a:r>
            <a:r>
              <a:rPr sz="2400" spc="-13" dirty="0">
                <a:cs typeface="Verdana"/>
              </a:rPr>
              <a:t>h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even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type</a:t>
            </a:r>
            <a:r>
              <a:rPr sz="2400" spc="-9" dirty="0">
                <a:cs typeface="Verdana"/>
              </a:rPr>
              <a:t>.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For</a:t>
            </a:r>
            <a:r>
              <a:rPr sz="2400" spc="-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eac</a:t>
            </a:r>
            <a:r>
              <a:rPr sz="2400" spc="-13" dirty="0">
                <a:cs typeface="Verdana"/>
              </a:rPr>
              <a:t>h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</a:t>
            </a:r>
            <a:r>
              <a:rPr sz="2400" spc="-9" dirty="0">
                <a:cs typeface="Verdana"/>
              </a:rPr>
              <a:t>f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even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type</a:t>
            </a:r>
            <a:r>
              <a:rPr sz="2400" spc="-9" dirty="0">
                <a:cs typeface="Verdana"/>
              </a:rPr>
              <a:t>,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ther</a:t>
            </a:r>
            <a:r>
              <a:rPr sz="2400" spc="-13" dirty="0">
                <a:cs typeface="Verdana"/>
              </a:rPr>
              <a:t>e</a:t>
            </a:r>
            <a:r>
              <a:rPr sz="2400" spc="172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is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modul</a:t>
            </a:r>
            <a:r>
              <a:rPr sz="2400" spc="-13" dirty="0">
                <a:cs typeface="Verdana"/>
              </a:rPr>
              <a:t>e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update</a:t>
            </a:r>
            <a:r>
              <a:rPr sz="2400" spc="-13" dirty="0">
                <a:cs typeface="Verdana"/>
              </a:rPr>
              <a:t>s</a:t>
            </a:r>
            <a:r>
              <a:rPr sz="2400" spc="185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the</a:t>
            </a:r>
            <a:r>
              <a:rPr sz="2400" spc="-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system</a:t>
            </a:r>
            <a:r>
              <a:rPr sz="2400" spc="19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state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whe</a:t>
            </a:r>
            <a:r>
              <a:rPr sz="2400" spc="-13" dirty="0">
                <a:cs typeface="Verdana"/>
              </a:rPr>
              <a:t>n</a:t>
            </a:r>
            <a:r>
              <a:rPr sz="2400" spc="168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tha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particula</a:t>
            </a:r>
            <a:r>
              <a:rPr sz="2400" spc="-9" dirty="0">
                <a:cs typeface="Verdana"/>
              </a:rPr>
              <a:t>r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typ</a:t>
            </a:r>
            <a:r>
              <a:rPr sz="2400" spc="-13" dirty="0">
                <a:cs typeface="Verdana"/>
              </a:rPr>
              <a:t>e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</a:t>
            </a:r>
            <a:r>
              <a:rPr sz="2400" spc="-9" dirty="0">
                <a:cs typeface="Verdana"/>
              </a:rPr>
              <a:t>f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even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occurs</a:t>
            </a:r>
            <a:endParaRPr sz="2400" dirty="0">
              <a:cs typeface="Verdana"/>
            </a:endParaRPr>
          </a:p>
          <a:p>
            <a:pPr marL="354106" marR="279041" indent="-342900" algn="just">
              <a:lnSpc>
                <a:spcPct val="150000"/>
              </a:lnSpc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i="1" spc="-9" dirty="0">
                <a:solidFill>
                  <a:srgbClr val="0000FF"/>
                </a:solidFill>
                <a:cs typeface="Verdana"/>
              </a:rPr>
              <a:t>Library</a:t>
            </a:r>
            <a:r>
              <a:rPr sz="2400" i="1" spc="185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i="1" spc="-18" dirty="0">
                <a:solidFill>
                  <a:srgbClr val="0000FF"/>
                </a:solidFill>
                <a:cs typeface="Verdana"/>
              </a:rPr>
              <a:t>routine</a:t>
            </a:r>
            <a:r>
              <a:rPr sz="2400" i="1" spc="-13" dirty="0">
                <a:solidFill>
                  <a:srgbClr val="0000FF"/>
                </a:solidFill>
                <a:cs typeface="Verdana"/>
              </a:rPr>
              <a:t>s</a:t>
            </a:r>
            <a:r>
              <a:rPr sz="2400" i="1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cs typeface="Verdana"/>
              </a:rPr>
              <a:t>-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utility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routine</a:t>
            </a:r>
            <a:r>
              <a:rPr sz="2400" spc="-13" dirty="0">
                <a:cs typeface="Verdana"/>
              </a:rPr>
              <a:t>s</a:t>
            </a:r>
            <a:r>
              <a:rPr sz="2400" spc="168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/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library</a:t>
            </a:r>
            <a:r>
              <a:rPr sz="2400" spc="194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(e.g</a:t>
            </a:r>
            <a:r>
              <a:rPr sz="2400" spc="-9" dirty="0">
                <a:cs typeface="Verdana"/>
              </a:rPr>
              <a:t>.</a:t>
            </a:r>
            <a:r>
              <a:rPr sz="2400" spc="194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CSIM</a:t>
            </a:r>
            <a:r>
              <a:rPr sz="2400" spc="-9" dirty="0">
                <a:cs typeface="Verdana"/>
              </a:rPr>
              <a:t>)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-9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generat</a:t>
            </a:r>
            <a:r>
              <a:rPr sz="2400" spc="-13" dirty="0">
                <a:cs typeface="Verdana"/>
              </a:rPr>
              <a:t>e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random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variables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accordin</a:t>
            </a:r>
            <a:r>
              <a:rPr sz="2400" spc="-13" dirty="0">
                <a:cs typeface="Verdana"/>
              </a:rPr>
              <a:t>g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probability</a:t>
            </a:r>
            <a:r>
              <a:rPr sz="2400" spc="-9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distributions</a:t>
            </a:r>
            <a:endParaRPr sz="2400" dirty="0">
              <a:cs typeface="Verdana"/>
            </a:endParaRPr>
          </a:p>
          <a:p>
            <a:pPr marL="354106" indent="-342900" algn="just">
              <a:lnSpc>
                <a:spcPct val="150000"/>
              </a:lnSpc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i="1" spc="-18" dirty="0">
                <a:solidFill>
                  <a:srgbClr val="0000FF"/>
                </a:solidFill>
                <a:cs typeface="Verdana"/>
              </a:rPr>
              <a:t>Repor</a:t>
            </a:r>
            <a:r>
              <a:rPr sz="2400" i="1" spc="-9" dirty="0">
                <a:solidFill>
                  <a:srgbClr val="0000FF"/>
                </a:solidFill>
                <a:cs typeface="Verdana"/>
              </a:rPr>
              <a:t>t</a:t>
            </a:r>
            <a:r>
              <a:rPr sz="2400" i="1" spc="180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i="1" spc="-13" dirty="0">
                <a:solidFill>
                  <a:srgbClr val="0000FF"/>
                </a:solidFill>
                <a:cs typeface="Verdana"/>
              </a:rPr>
              <a:t>generator</a:t>
            </a:r>
            <a:r>
              <a:rPr sz="2400" i="1" spc="154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cs typeface="Verdana"/>
              </a:rPr>
              <a:t>-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summarize</a:t>
            </a:r>
            <a:r>
              <a:rPr sz="2400" spc="-9" dirty="0">
                <a:cs typeface="Verdana"/>
              </a:rPr>
              <a:t>,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repor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results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a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end</a:t>
            </a:r>
            <a:endParaRPr sz="2400" dirty="0">
              <a:cs typeface="Verdana"/>
            </a:endParaRPr>
          </a:p>
          <a:p>
            <a:pPr marL="354106" marR="271197" indent="-342900" algn="just">
              <a:lnSpc>
                <a:spcPct val="150000"/>
              </a:lnSpc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400" i="1" spc="-13" dirty="0">
                <a:solidFill>
                  <a:srgbClr val="0000FF"/>
                </a:solidFill>
                <a:cs typeface="Verdana"/>
              </a:rPr>
              <a:t>Main</a:t>
            </a:r>
            <a:r>
              <a:rPr sz="2400" i="1" spc="176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i="1" spc="-18" dirty="0">
                <a:solidFill>
                  <a:srgbClr val="0000FF"/>
                </a:solidFill>
                <a:cs typeface="Verdana"/>
              </a:rPr>
              <a:t>program</a:t>
            </a:r>
            <a:r>
              <a:rPr sz="2400" i="1" spc="180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cs typeface="Verdana"/>
              </a:rPr>
              <a:t>-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ties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routine</a:t>
            </a:r>
            <a:r>
              <a:rPr sz="2400" spc="-13" dirty="0">
                <a:cs typeface="Verdana"/>
              </a:rPr>
              <a:t>s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together</a:t>
            </a:r>
            <a:r>
              <a:rPr sz="2400" spc="-9" dirty="0">
                <a:cs typeface="Verdana"/>
              </a:rPr>
              <a:t>,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execute</a:t>
            </a:r>
            <a:r>
              <a:rPr sz="2400" spc="-13" dirty="0">
                <a:cs typeface="Verdana"/>
              </a:rPr>
              <a:t>s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them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in</a:t>
            </a:r>
            <a:r>
              <a:rPr sz="2400" spc="-9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righ</a:t>
            </a:r>
            <a:r>
              <a:rPr sz="2400" spc="-9" dirty="0">
                <a:cs typeface="Verdana"/>
              </a:rPr>
              <a:t>t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order</a:t>
            </a:r>
            <a:r>
              <a:rPr sz="2400" spc="-9" dirty="0">
                <a:cs typeface="Verdana"/>
              </a:rPr>
              <a:t>.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Also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check</a:t>
            </a:r>
            <a:r>
              <a:rPr sz="2400" spc="-13" dirty="0">
                <a:cs typeface="Verdana"/>
              </a:rPr>
              <a:t>s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fo</a:t>
            </a:r>
            <a:r>
              <a:rPr sz="2400" spc="-9" dirty="0">
                <a:cs typeface="Verdana"/>
              </a:rPr>
              <a:t>r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termination</a:t>
            </a:r>
            <a:endParaRPr sz="24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065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Flow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Char</a:t>
            </a:r>
            <a:r>
              <a:rPr lang="en-US" sz="3200" dirty="0" smtClean="0"/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o</a:t>
            </a:r>
            <a:r>
              <a:rPr lang="en-US" sz="3200" dirty="0" smtClean="0"/>
              <a:t>f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a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Discrete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Even</a:t>
            </a:r>
            <a:r>
              <a:rPr lang="en-US" sz="3200" spc="-13" dirty="0" smtClean="0"/>
              <a:t>t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/>
          <p:nvPr/>
        </p:nvSpPr>
        <p:spPr>
          <a:xfrm>
            <a:off x="334852" y="836712"/>
            <a:ext cx="9337182" cy="602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9654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 smtClean="0"/>
              <a:t>Step</a:t>
            </a:r>
            <a:r>
              <a:rPr lang="en-US" sz="3200" spc="-13" dirty="0" smtClean="0"/>
              <a:t>s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i</a:t>
            </a:r>
            <a:r>
              <a:rPr lang="en-US" sz="3200" dirty="0" smtClean="0"/>
              <a:t>n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a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Soun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Simulatio</a:t>
            </a:r>
            <a:r>
              <a:rPr lang="en-US" sz="3200" dirty="0" smtClean="0"/>
              <a:t>n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Study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1920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lnSpc>
                <a:spcPct val="15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cs typeface="Verdana"/>
              </a:rPr>
              <a:t>Step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One</a:t>
            </a:r>
            <a:r>
              <a:rPr sz="2400" spc="-9" dirty="0">
                <a:cs typeface="Verdana"/>
              </a:rPr>
              <a:t>: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Formulat</a:t>
            </a:r>
            <a:r>
              <a:rPr sz="2400" spc="-13" dirty="0">
                <a:cs typeface="Verdana"/>
              </a:rPr>
              <a:t>e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problem</a:t>
            </a:r>
            <a:r>
              <a:rPr sz="2400" spc="199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and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plan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study</a:t>
            </a:r>
            <a:endParaRPr sz="2400" dirty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2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cs typeface="Verdana"/>
              </a:rPr>
              <a:t>Step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Two</a:t>
            </a:r>
            <a:r>
              <a:rPr sz="2400" spc="-9" dirty="0">
                <a:cs typeface="Verdana"/>
              </a:rPr>
              <a:t>: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Collec</a:t>
            </a:r>
            <a:r>
              <a:rPr sz="2400" spc="-9" dirty="0">
                <a:cs typeface="Verdana"/>
              </a:rPr>
              <a:t>t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informatio</a:t>
            </a:r>
            <a:r>
              <a:rPr sz="2400" spc="-13" dirty="0">
                <a:cs typeface="Verdana"/>
              </a:rPr>
              <a:t>n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and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dat</a:t>
            </a:r>
            <a:r>
              <a:rPr sz="2400" spc="-13" dirty="0">
                <a:cs typeface="Verdana"/>
              </a:rPr>
              <a:t>a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define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model</a:t>
            </a:r>
            <a:endParaRPr sz="2400" dirty="0">
              <a:cs typeface="Verdana"/>
            </a:endParaRPr>
          </a:p>
          <a:p>
            <a:pPr marL="666786" lvl="1" indent="-252146">
              <a:lnSpc>
                <a:spcPct val="150000"/>
              </a:lnSpc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8" dirty="0">
                <a:cs typeface="Verdana"/>
              </a:rPr>
              <a:t>Choos</a:t>
            </a:r>
            <a:r>
              <a:rPr sz="2000" spc="-13" dirty="0">
                <a:cs typeface="Verdana"/>
              </a:rPr>
              <a:t>e</a:t>
            </a:r>
            <a:r>
              <a:rPr sz="2000" spc="172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the</a:t>
            </a:r>
            <a:r>
              <a:rPr sz="2000" spc="168" dirty="0">
                <a:cs typeface="Times New Roman"/>
              </a:rPr>
              <a:t> </a:t>
            </a:r>
            <a:r>
              <a:rPr sz="2000" spc="-4" dirty="0">
                <a:cs typeface="Verdana"/>
              </a:rPr>
              <a:t>leve</a:t>
            </a:r>
            <a:r>
              <a:rPr sz="2000" dirty="0">
                <a:cs typeface="Verdana"/>
              </a:rPr>
              <a:t>l</a:t>
            </a:r>
            <a:r>
              <a:rPr sz="2000" spc="172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of</a:t>
            </a:r>
            <a:r>
              <a:rPr sz="2000" spc="168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model</a:t>
            </a:r>
            <a:r>
              <a:rPr sz="2000" spc="168" dirty="0">
                <a:cs typeface="Times New Roman"/>
              </a:rPr>
              <a:t> </a:t>
            </a:r>
            <a:r>
              <a:rPr sz="2000" spc="-4" dirty="0">
                <a:cs typeface="Verdana"/>
              </a:rPr>
              <a:t>detail</a:t>
            </a:r>
            <a:endParaRPr sz="2000" dirty="0">
              <a:cs typeface="Verdana"/>
            </a:endParaRPr>
          </a:p>
          <a:p>
            <a:pPr marL="666786" lvl="1" indent="-252146">
              <a:lnSpc>
                <a:spcPct val="150000"/>
              </a:lnSpc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cs typeface="Verdana"/>
              </a:rPr>
              <a:t>Document</a:t>
            </a:r>
            <a:r>
              <a:rPr sz="2000" spc="159" dirty="0">
                <a:cs typeface="Times New Roman"/>
              </a:rPr>
              <a:t> </a:t>
            </a:r>
            <a:r>
              <a:rPr sz="2000" spc="-4" dirty="0">
                <a:cs typeface="Verdana"/>
              </a:rPr>
              <a:t>it</a:t>
            </a:r>
            <a:endParaRPr sz="2000" dirty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19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cs typeface="Verdana"/>
              </a:rPr>
              <a:t>Step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Three</a:t>
            </a:r>
            <a:r>
              <a:rPr sz="2400" spc="-9" dirty="0">
                <a:cs typeface="Verdana"/>
              </a:rPr>
              <a:t>: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Chec</a:t>
            </a:r>
            <a:r>
              <a:rPr sz="2400" spc="-13" dirty="0">
                <a:cs typeface="Verdana"/>
              </a:rPr>
              <a:t>k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</a:t>
            </a:r>
            <a:r>
              <a:rPr sz="2400" spc="-9" dirty="0">
                <a:cs typeface="Verdana"/>
              </a:rPr>
              <a:t>f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assumptions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documen</a:t>
            </a:r>
            <a:r>
              <a:rPr sz="2400" spc="-9" dirty="0">
                <a:cs typeface="Verdana"/>
              </a:rPr>
              <a:t>t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valid</a:t>
            </a:r>
            <a:endParaRPr sz="2400" dirty="0">
              <a:cs typeface="Verdana"/>
            </a:endParaRPr>
          </a:p>
          <a:p>
            <a:pPr marL="666786" lvl="1" indent="-252146">
              <a:lnSpc>
                <a:spcPct val="150000"/>
              </a:lnSpc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9" dirty="0">
                <a:cs typeface="Verdana"/>
              </a:rPr>
              <a:t>If</a:t>
            </a:r>
            <a:r>
              <a:rPr sz="2000" spc="180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no,</a:t>
            </a:r>
            <a:r>
              <a:rPr sz="2000" spc="154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go</a:t>
            </a:r>
            <a:r>
              <a:rPr sz="2000" spc="168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back</a:t>
            </a:r>
            <a:r>
              <a:rPr sz="2000" spc="159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to</a:t>
            </a:r>
            <a:r>
              <a:rPr sz="2000" spc="168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step</a:t>
            </a:r>
            <a:r>
              <a:rPr sz="2000" spc="168" dirty="0">
                <a:cs typeface="Times New Roman"/>
              </a:rPr>
              <a:t> </a:t>
            </a:r>
            <a:r>
              <a:rPr sz="2000" dirty="0">
                <a:cs typeface="Verdana"/>
              </a:rPr>
              <a:t>two</a:t>
            </a:r>
          </a:p>
          <a:p>
            <a:pPr marL="313781" indent="-302575">
              <a:lnSpc>
                <a:spcPct val="150000"/>
              </a:lnSpc>
              <a:spcBef>
                <a:spcPts val="419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cs typeface="Verdana"/>
              </a:rPr>
              <a:t>Step</a:t>
            </a:r>
            <a:r>
              <a:rPr sz="2400" spc="172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Four: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Construc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compute</a:t>
            </a:r>
            <a:r>
              <a:rPr sz="2400" spc="-9" dirty="0">
                <a:cs typeface="Verdana"/>
              </a:rPr>
              <a:t>r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program</a:t>
            </a:r>
            <a:r>
              <a:rPr sz="2400" spc="19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and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verify</a:t>
            </a:r>
            <a:endParaRPr sz="2400" dirty="0">
              <a:cs typeface="Verdana"/>
            </a:endParaRPr>
          </a:p>
          <a:p>
            <a:pPr marL="666786" lvl="1" indent="-252146">
              <a:lnSpc>
                <a:spcPct val="150000"/>
              </a:lnSpc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cs typeface="Verdana"/>
              </a:rPr>
              <a:t>Programming</a:t>
            </a:r>
            <a:r>
              <a:rPr sz="2000" spc="154" dirty="0">
                <a:cs typeface="Times New Roman"/>
              </a:rPr>
              <a:t> </a:t>
            </a:r>
            <a:r>
              <a:rPr sz="2000" spc="-18" dirty="0">
                <a:cs typeface="Verdana"/>
              </a:rPr>
              <a:t>language</a:t>
            </a:r>
            <a:r>
              <a:rPr sz="2000" spc="-9" dirty="0">
                <a:cs typeface="Verdana"/>
              </a:rPr>
              <a:t>s</a:t>
            </a:r>
            <a:r>
              <a:rPr sz="2000" spc="172" dirty="0">
                <a:cs typeface="Times New Roman"/>
              </a:rPr>
              <a:t> </a:t>
            </a:r>
            <a:r>
              <a:rPr lang="en-US" sz="2000" spc="-9" dirty="0" smtClean="0">
                <a:cs typeface="Verdana"/>
              </a:rPr>
              <a:t> </a:t>
            </a:r>
            <a:endParaRPr sz="2000" dirty="0" smtClean="0">
              <a:cs typeface="Verdana"/>
            </a:endParaRPr>
          </a:p>
          <a:p>
            <a:pPr marL="666786" lvl="1" indent="-252146">
              <a:lnSpc>
                <a:spcPct val="150000"/>
              </a:lnSpc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9" dirty="0" smtClean="0">
                <a:cs typeface="Verdana"/>
              </a:rPr>
              <a:t>Simulation</a:t>
            </a:r>
            <a:r>
              <a:rPr sz="2000" spc="163" dirty="0" smtClean="0">
                <a:cs typeface="Times New Roman"/>
              </a:rPr>
              <a:t> </a:t>
            </a:r>
            <a:r>
              <a:rPr sz="2000" spc="-13" dirty="0" smtClean="0">
                <a:cs typeface="Verdana"/>
              </a:rPr>
              <a:t>software</a:t>
            </a:r>
            <a:endParaRPr sz="2000" dirty="0" smtClean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19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 smtClean="0">
                <a:cs typeface="Verdana"/>
              </a:rPr>
              <a:t>Step</a:t>
            </a:r>
            <a:r>
              <a:rPr sz="2400" spc="176" dirty="0" smtClean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Five</a:t>
            </a:r>
            <a:r>
              <a:rPr sz="2400" spc="-9" dirty="0">
                <a:cs typeface="Verdana"/>
              </a:rPr>
              <a:t>: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Mak</a:t>
            </a:r>
            <a:r>
              <a:rPr sz="2400" spc="-13" dirty="0">
                <a:cs typeface="Verdana"/>
              </a:rPr>
              <a:t>e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pilo</a:t>
            </a:r>
            <a:r>
              <a:rPr sz="2400" spc="-9" dirty="0">
                <a:cs typeface="Verdana"/>
              </a:rPr>
              <a:t>t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runs</a:t>
            </a:r>
            <a:endParaRPr sz="24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2278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 smtClean="0"/>
              <a:t>Step</a:t>
            </a:r>
            <a:r>
              <a:rPr lang="en-US" sz="3200" spc="-13" dirty="0" smtClean="0"/>
              <a:t>s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i</a:t>
            </a:r>
            <a:r>
              <a:rPr lang="en-US" sz="3200" dirty="0" smtClean="0"/>
              <a:t>n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a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Soun</a:t>
            </a:r>
            <a:r>
              <a:rPr lang="en-US" sz="3200" dirty="0" smtClean="0"/>
              <a:t>d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4" dirty="0" smtClean="0"/>
              <a:t>Simulatio</a:t>
            </a:r>
            <a:r>
              <a:rPr lang="en-US" sz="3200" dirty="0" smtClean="0"/>
              <a:t>n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/>
              <a:t>Study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093261" cy="5440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lnSpc>
                <a:spcPct val="15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8" dirty="0">
                <a:cs typeface="Verdana"/>
              </a:rPr>
              <a:t>Ste</a:t>
            </a:r>
            <a:r>
              <a:rPr sz="2400" spc="-13" dirty="0">
                <a:cs typeface="Verdana"/>
              </a:rPr>
              <a:t>p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Six</a:t>
            </a:r>
            <a:r>
              <a:rPr sz="2400" spc="-9" dirty="0">
                <a:cs typeface="Verdana"/>
              </a:rPr>
              <a:t>: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Validate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programme</a:t>
            </a:r>
            <a:r>
              <a:rPr sz="2400" spc="-13" dirty="0">
                <a:cs typeface="Verdana"/>
              </a:rPr>
              <a:t>d</a:t>
            </a:r>
            <a:r>
              <a:rPr sz="2400" spc="207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model</a:t>
            </a:r>
            <a:endParaRPr sz="2400" dirty="0">
              <a:cs typeface="Verdana"/>
            </a:endParaRPr>
          </a:p>
          <a:p>
            <a:pPr marL="666786" marR="460586" lvl="1" indent="-252146">
              <a:lnSpc>
                <a:spcPct val="150000"/>
              </a:lnSpc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9" dirty="0">
                <a:cs typeface="Verdana"/>
              </a:rPr>
              <a:t>If</a:t>
            </a:r>
            <a:r>
              <a:rPr sz="2000" spc="180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there</a:t>
            </a:r>
            <a:r>
              <a:rPr sz="2000" spc="159" dirty="0">
                <a:cs typeface="Times New Roman"/>
              </a:rPr>
              <a:t> </a:t>
            </a:r>
            <a:r>
              <a:rPr sz="2000" spc="-4" dirty="0">
                <a:cs typeface="Verdana"/>
              </a:rPr>
              <a:t>i</a:t>
            </a:r>
            <a:r>
              <a:rPr sz="2000" dirty="0">
                <a:cs typeface="Verdana"/>
              </a:rPr>
              <a:t>s</a:t>
            </a:r>
            <a:r>
              <a:rPr sz="2000" spc="168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an</a:t>
            </a:r>
            <a:r>
              <a:rPr sz="2000" spc="159" dirty="0">
                <a:cs typeface="Times New Roman"/>
              </a:rPr>
              <a:t> </a:t>
            </a:r>
            <a:r>
              <a:rPr sz="2000" dirty="0">
                <a:cs typeface="Verdana"/>
              </a:rPr>
              <a:t>existing</a:t>
            </a:r>
            <a:r>
              <a:rPr sz="2000" spc="180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system,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compare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model</a:t>
            </a:r>
            <a:r>
              <a:rPr sz="2000" spc="168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and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system</a:t>
            </a:r>
            <a:r>
              <a:rPr sz="2000" spc="-4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performance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measures</a:t>
            </a:r>
            <a:r>
              <a:rPr sz="2000" spc="154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for</a:t>
            </a:r>
            <a:r>
              <a:rPr sz="2000" spc="163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the</a:t>
            </a:r>
            <a:r>
              <a:rPr sz="2000" spc="168" dirty="0">
                <a:cs typeface="Times New Roman"/>
              </a:rPr>
              <a:t> </a:t>
            </a:r>
            <a:r>
              <a:rPr sz="2000" dirty="0">
                <a:cs typeface="Verdana"/>
              </a:rPr>
              <a:t>existing</a:t>
            </a:r>
            <a:r>
              <a:rPr sz="2000" spc="176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system</a:t>
            </a:r>
            <a:endParaRPr sz="2000" dirty="0">
              <a:cs typeface="Verdana"/>
            </a:endParaRPr>
          </a:p>
          <a:p>
            <a:pPr marL="666786" marR="4483" lvl="1" indent="-252146" algn="just">
              <a:lnSpc>
                <a:spcPct val="150000"/>
              </a:lnSpc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cs typeface="Verdana"/>
              </a:rPr>
              <a:t>Use</a:t>
            </a:r>
            <a:r>
              <a:rPr sz="2000" spc="159" dirty="0">
                <a:cs typeface="Times New Roman"/>
              </a:rPr>
              <a:t> </a:t>
            </a:r>
            <a:r>
              <a:rPr sz="2000" dirty="0">
                <a:cs typeface="Verdana"/>
              </a:rPr>
              <a:t>sensitivity</a:t>
            </a:r>
            <a:r>
              <a:rPr sz="2000" spc="190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analyses</a:t>
            </a:r>
            <a:r>
              <a:rPr sz="2000" spc="159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to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determine</a:t>
            </a:r>
            <a:r>
              <a:rPr sz="2000" spc="176" dirty="0">
                <a:cs typeface="Times New Roman"/>
              </a:rPr>
              <a:t> </a:t>
            </a:r>
            <a:r>
              <a:rPr sz="2000" spc="-18" dirty="0">
                <a:cs typeface="Verdana"/>
              </a:rPr>
              <a:t>wha</a:t>
            </a:r>
            <a:r>
              <a:rPr sz="2000" spc="-9" dirty="0">
                <a:cs typeface="Verdana"/>
              </a:rPr>
              <a:t>t</a:t>
            </a:r>
            <a:r>
              <a:rPr sz="2000" spc="163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model</a:t>
            </a:r>
            <a:r>
              <a:rPr sz="2000" spc="172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factors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have</a:t>
            </a:r>
            <a:r>
              <a:rPr sz="2000" spc="-4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a</a:t>
            </a:r>
            <a:r>
              <a:rPr sz="2000" spc="159" dirty="0">
                <a:cs typeface="Times New Roman"/>
              </a:rPr>
              <a:t> </a:t>
            </a:r>
            <a:r>
              <a:rPr sz="2000" dirty="0">
                <a:cs typeface="Verdana"/>
              </a:rPr>
              <a:t>significant</a:t>
            </a:r>
            <a:r>
              <a:rPr sz="2000" spc="190" dirty="0">
                <a:cs typeface="Times New Roman"/>
              </a:rPr>
              <a:t> </a:t>
            </a:r>
            <a:r>
              <a:rPr sz="2000" spc="-18" dirty="0">
                <a:cs typeface="Verdana"/>
              </a:rPr>
              <a:t>impac</a:t>
            </a:r>
            <a:r>
              <a:rPr sz="2000" spc="-9" dirty="0">
                <a:cs typeface="Verdana"/>
              </a:rPr>
              <a:t>t</a:t>
            </a:r>
            <a:r>
              <a:rPr sz="2000" spc="176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on</a:t>
            </a:r>
            <a:r>
              <a:rPr sz="2000" spc="159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performance</a:t>
            </a:r>
            <a:r>
              <a:rPr sz="2000" spc="163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measures,</a:t>
            </a:r>
            <a:r>
              <a:rPr sz="2000" spc="154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and</a:t>
            </a:r>
            <a:r>
              <a:rPr sz="2000" spc="154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modify</a:t>
            </a:r>
            <a:r>
              <a:rPr sz="2000" spc="168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the</a:t>
            </a:r>
            <a:r>
              <a:rPr sz="2000" spc="-4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model</a:t>
            </a:r>
            <a:r>
              <a:rPr sz="2000" spc="163" dirty="0">
                <a:cs typeface="Times New Roman"/>
              </a:rPr>
              <a:t> </a:t>
            </a:r>
            <a:r>
              <a:rPr sz="2000" spc="-18" dirty="0">
                <a:cs typeface="Verdana"/>
              </a:rPr>
              <a:t>whe</a:t>
            </a:r>
            <a:r>
              <a:rPr sz="2000" spc="-13" dirty="0">
                <a:cs typeface="Verdana"/>
              </a:rPr>
              <a:t>n</a:t>
            </a:r>
            <a:r>
              <a:rPr sz="2000" spc="168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necessary</a:t>
            </a:r>
            <a:endParaRPr sz="2000" dirty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19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cs typeface="Verdana"/>
              </a:rPr>
              <a:t>Step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Seven: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Design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experiments</a:t>
            </a:r>
            <a:endParaRPr sz="2400" dirty="0">
              <a:cs typeface="Verdana"/>
            </a:endParaRPr>
          </a:p>
          <a:p>
            <a:pPr marL="666786" lvl="1" indent="-252146">
              <a:lnSpc>
                <a:spcPct val="150000"/>
              </a:lnSpc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9" dirty="0">
                <a:cs typeface="Verdana"/>
              </a:rPr>
              <a:t>Specify</a:t>
            </a:r>
            <a:r>
              <a:rPr sz="2000" spc="172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length</a:t>
            </a:r>
            <a:r>
              <a:rPr sz="2000" spc="176" dirty="0">
                <a:cs typeface="Times New Roman"/>
              </a:rPr>
              <a:t> </a:t>
            </a:r>
            <a:r>
              <a:rPr sz="2000" spc="-9" dirty="0">
                <a:cs typeface="Verdana"/>
              </a:rPr>
              <a:t>of</a:t>
            </a:r>
            <a:r>
              <a:rPr sz="2000" spc="172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each</a:t>
            </a:r>
            <a:r>
              <a:rPr sz="2000" spc="159" dirty="0">
                <a:cs typeface="Times New Roman"/>
              </a:rPr>
              <a:t> </a:t>
            </a:r>
            <a:r>
              <a:rPr sz="2000" spc="-4" dirty="0">
                <a:cs typeface="Verdana"/>
              </a:rPr>
              <a:t>simulatio</a:t>
            </a:r>
            <a:r>
              <a:rPr sz="2000" dirty="0">
                <a:cs typeface="Verdana"/>
              </a:rPr>
              <a:t>n</a:t>
            </a:r>
            <a:r>
              <a:rPr sz="2000" spc="172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run</a:t>
            </a:r>
            <a:r>
              <a:rPr sz="2000" spc="150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and</a:t>
            </a:r>
            <a:r>
              <a:rPr sz="2000" spc="163" dirty="0">
                <a:cs typeface="Times New Roman"/>
              </a:rPr>
              <a:t> </a:t>
            </a:r>
            <a:r>
              <a:rPr sz="2000" spc="-18" dirty="0">
                <a:cs typeface="Verdana"/>
              </a:rPr>
              <a:t>warm-u</a:t>
            </a:r>
            <a:r>
              <a:rPr sz="2000" spc="-13" dirty="0">
                <a:cs typeface="Verdana"/>
              </a:rPr>
              <a:t>p</a:t>
            </a:r>
            <a:r>
              <a:rPr sz="2000" spc="150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period</a:t>
            </a:r>
            <a:endParaRPr sz="2000" dirty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19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8" dirty="0">
                <a:cs typeface="Verdana"/>
              </a:rPr>
              <a:t>Ste</a:t>
            </a:r>
            <a:r>
              <a:rPr sz="2400" spc="-13" dirty="0">
                <a:cs typeface="Verdana"/>
              </a:rPr>
              <a:t>p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Eight</a:t>
            </a:r>
            <a:r>
              <a:rPr sz="2400" spc="-9" dirty="0">
                <a:cs typeface="Verdana"/>
              </a:rPr>
              <a:t>: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Mak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productio</a:t>
            </a:r>
            <a:r>
              <a:rPr sz="2400" spc="-13" dirty="0">
                <a:cs typeface="Verdana"/>
              </a:rPr>
              <a:t>n</a:t>
            </a:r>
            <a:r>
              <a:rPr sz="2400" spc="19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run</a:t>
            </a:r>
            <a:r>
              <a:rPr sz="2400" spc="-13" dirty="0">
                <a:cs typeface="Verdana"/>
              </a:rPr>
              <a:t>s</a:t>
            </a:r>
            <a:r>
              <a:rPr sz="2400" spc="163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an</a:t>
            </a:r>
            <a:r>
              <a:rPr sz="2400" spc="-13" dirty="0">
                <a:cs typeface="Verdana"/>
              </a:rPr>
              <a:t>d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ge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th</a:t>
            </a:r>
            <a:r>
              <a:rPr sz="2400" spc="-13" dirty="0">
                <a:cs typeface="Verdana"/>
              </a:rPr>
              <a:t>e</a:t>
            </a:r>
            <a:r>
              <a:rPr sz="2400" spc="180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outpu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data</a:t>
            </a:r>
            <a:endParaRPr sz="2400" dirty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2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cs typeface="Verdana"/>
              </a:rPr>
              <a:t>Step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Nine</a:t>
            </a:r>
            <a:r>
              <a:rPr sz="2400" spc="-9" dirty="0">
                <a:cs typeface="Verdana"/>
              </a:rPr>
              <a:t>:</a:t>
            </a:r>
            <a:r>
              <a:rPr sz="2400" spc="185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Analysis</a:t>
            </a:r>
            <a:r>
              <a:rPr sz="2400" spc="172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outpu</a:t>
            </a:r>
            <a:r>
              <a:rPr sz="2400" spc="-9" dirty="0">
                <a:cs typeface="Verdana"/>
              </a:rPr>
              <a:t>t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data</a:t>
            </a:r>
            <a:endParaRPr sz="2400" dirty="0">
              <a:cs typeface="Verdana"/>
            </a:endParaRPr>
          </a:p>
          <a:p>
            <a:pPr marL="313781" indent="-302575">
              <a:lnSpc>
                <a:spcPct val="150000"/>
              </a:lnSpc>
              <a:spcBef>
                <a:spcPts val="42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8" dirty="0">
                <a:cs typeface="Verdana"/>
              </a:rPr>
              <a:t>Ste</a:t>
            </a:r>
            <a:r>
              <a:rPr sz="2400" spc="-13" dirty="0">
                <a:cs typeface="Verdana"/>
              </a:rPr>
              <a:t>p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Ten</a:t>
            </a:r>
            <a:r>
              <a:rPr sz="2400" spc="-9" dirty="0">
                <a:cs typeface="Verdana"/>
              </a:rPr>
              <a:t>:</a:t>
            </a:r>
            <a:r>
              <a:rPr sz="2400" spc="19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Document,</a:t>
            </a:r>
            <a:r>
              <a:rPr sz="2400" spc="163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present</a:t>
            </a:r>
            <a:r>
              <a:rPr sz="2400" spc="-9" dirty="0">
                <a:cs typeface="Verdana"/>
              </a:rPr>
              <a:t>,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an</a:t>
            </a:r>
            <a:r>
              <a:rPr sz="2400" spc="-13" dirty="0">
                <a:cs typeface="Verdana"/>
              </a:rPr>
              <a:t>d</a:t>
            </a:r>
            <a:r>
              <a:rPr sz="2400" spc="176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us</a:t>
            </a:r>
            <a:r>
              <a:rPr sz="2400" spc="-13" dirty="0">
                <a:cs typeface="Verdana"/>
              </a:rPr>
              <a:t>e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results</a:t>
            </a:r>
            <a:endParaRPr sz="2400" dirty="0">
              <a:cs typeface="Verdana"/>
            </a:endParaRPr>
          </a:p>
          <a:p>
            <a:pPr marL="666786" marR="526144" lvl="1" indent="-252146">
              <a:lnSpc>
                <a:spcPct val="150000"/>
              </a:lnSpc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9" dirty="0">
                <a:cs typeface="Verdana"/>
              </a:rPr>
              <a:t>Discuss</a:t>
            </a:r>
            <a:r>
              <a:rPr sz="2000" spc="168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model</a:t>
            </a:r>
            <a:r>
              <a:rPr sz="2000" spc="172" dirty="0">
                <a:cs typeface="Times New Roman"/>
              </a:rPr>
              <a:t> </a:t>
            </a:r>
            <a:r>
              <a:rPr sz="2000" spc="-4" dirty="0">
                <a:cs typeface="Verdana"/>
              </a:rPr>
              <a:t>buildin</a:t>
            </a:r>
            <a:r>
              <a:rPr sz="2000" dirty="0">
                <a:cs typeface="Verdana"/>
              </a:rPr>
              <a:t>g</a:t>
            </a:r>
            <a:r>
              <a:rPr sz="2000" spc="190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and</a:t>
            </a:r>
            <a:r>
              <a:rPr sz="2000" spc="159" dirty="0">
                <a:cs typeface="Times New Roman"/>
              </a:rPr>
              <a:t> </a:t>
            </a:r>
            <a:r>
              <a:rPr sz="2000" dirty="0">
                <a:cs typeface="Verdana"/>
              </a:rPr>
              <a:t>validation</a:t>
            </a:r>
            <a:r>
              <a:rPr sz="2000" spc="172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proces</a:t>
            </a:r>
            <a:r>
              <a:rPr sz="2000" spc="-9" dirty="0">
                <a:cs typeface="Verdana"/>
              </a:rPr>
              <a:t>s</a:t>
            </a:r>
            <a:r>
              <a:rPr sz="2000" spc="163" dirty="0">
                <a:cs typeface="Times New Roman"/>
              </a:rPr>
              <a:t> </a:t>
            </a:r>
            <a:r>
              <a:rPr sz="2000" spc="-13" dirty="0">
                <a:cs typeface="Verdana"/>
              </a:rPr>
              <a:t>to</a:t>
            </a:r>
            <a:r>
              <a:rPr sz="2000" spc="163" dirty="0">
                <a:cs typeface="Times New Roman"/>
              </a:rPr>
              <a:t> </a:t>
            </a:r>
            <a:r>
              <a:rPr sz="2000" spc="-18" dirty="0">
                <a:cs typeface="Verdana"/>
              </a:rPr>
              <a:t>promote</a:t>
            </a:r>
            <a:r>
              <a:rPr sz="2000" spc="-9" dirty="0">
                <a:cs typeface="Times New Roman"/>
              </a:rPr>
              <a:t> </a:t>
            </a:r>
            <a:r>
              <a:rPr sz="2000" dirty="0">
                <a:cs typeface="Verdana"/>
              </a:rPr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418110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3" dirty="0" smtClean="0"/>
              <a:t>Simulation:</a:t>
            </a:r>
            <a:r>
              <a:rPr lang="en-US" sz="3200" spc="9" dirty="0" smtClean="0">
                <a:latin typeface="Times New Roman"/>
                <a:cs typeface="Times New Roman"/>
              </a:rPr>
              <a:t> </a:t>
            </a:r>
            <a:r>
              <a:rPr lang="en-US" sz="3200" spc="-18" dirty="0" smtClean="0"/>
              <a:t>Discussions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1990231" cy="6017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solidFill>
                  <a:srgbClr val="0000FF"/>
                </a:solidFill>
                <a:cs typeface="Verdana"/>
              </a:rPr>
              <a:t>Advantages</a:t>
            </a:r>
            <a:endParaRPr sz="2800" dirty="0">
              <a:cs typeface="Verdana"/>
            </a:endParaRPr>
          </a:p>
          <a:p>
            <a:pPr marL="666786" marR="814151" lvl="1" indent="-252146">
              <a:lnSpc>
                <a:spcPts val="1711"/>
              </a:lnSpc>
              <a:spcBef>
                <a:spcPts val="41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solidFill>
                  <a:srgbClr val="0000FF"/>
                </a:solidFill>
                <a:cs typeface="Verdana"/>
              </a:rPr>
              <a:t>Simulation</a:t>
            </a:r>
            <a:r>
              <a:rPr sz="2400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cs typeface="Verdana"/>
              </a:rPr>
              <a:t>allows</a:t>
            </a:r>
            <a:r>
              <a:rPr sz="2400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0000FF"/>
                </a:solidFill>
                <a:cs typeface="Verdana"/>
              </a:rPr>
              <a:t>great</a:t>
            </a:r>
            <a:r>
              <a:rPr sz="2400" spc="172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cs typeface="Verdana"/>
              </a:rPr>
              <a:t>flexibility</a:t>
            </a:r>
            <a:r>
              <a:rPr sz="2400" spc="180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4" dirty="0">
                <a:solidFill>
                  <a:srgbClr val="0000FF"/>
                </a:solidFill>
                <a:cs typeface="Verdana"/>
              </a:rPr>
              <a:t>i</a:t>
            </a:r>
            <a:r>
              <a:rPr sz="2400" dirty="0">
                <a:solidFill>
                  <a:srgbClr val="0000FF"/>
                </a:solidFill>
                <a:cs typeface="Verdana"/>
              </a:rPr>
              <a:t>n</a:t>
            </a:r>
            <a:r>
              <a:rPr sz="2400" spc="168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cs typeface="Verdana"/>
              </a:rPr>
              <a:t>modeling</a:t>
            </a:r>
            <a:r>
              <a:rPr sz="2400" spc="168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complex</a:t>
            </a:r>
            <a:r>
              <a:rPr sz="2400" spc="-4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8" dirty="0">
                <a:solidFill>
                  <a:srgbClr val="0000FF"/>
                </a:solidFill>
                <a:cs typeface="Verdana"/>
              </a:rPr>
              <a:t>systems</a:t>
            </a:r>
            <a:r>
              <a:rPr sz="2400" spc="-9" dirty="0">
                <a:solidFill>
                  <a:srgbClr val="0000FF"/>
                </a:solidFill>
                <a:cs typeface="Verdana"/>
              </a:rPr>
              <a:t>,</a:t>
            </a:r>
            <a:r>
              <a:rPr sz="2400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so</a:t>
            </a:r>
            <a:r>
              <a:rPr sz="2400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4" dirty="0">
                <a:solidFill>
                  <a:srgbClr val="0000FF"/>
                </a:solidFill>
                <a:cs typeface="Verdana"/>
              </a:rPr>
              <a:t>simulatio</a:t>
            </a:r>
            <a:r>
              <a:rPr sz="2400" dirty="0">
                <a:solidFill>
                  <a:srgbClr val="0000FF"/>
                </a:solidFill>
                <a:cs typeface="Verdana"/>
              </a:rPr>
              <a:t>n</a:t>
            </a:r>
            <a:r>
              <a:rPr sz="2400" spc="172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models</a:t>
            </a:r>
            <a:r>
              <a:rPr sz="2400" spc="168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can</a:t>
            </a:r>
            <a:r>
              <a:rPr sz="2400" spc="159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8" dirty="0">
                <a:solidFill>
                  <a:srgbClr val="0000FF"/>
                </a:solidFill>
                <a:cs typeface="Verdana"/>
              </a:rPr>
              <a:t>b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e</a:t>
            </a:r>
            <a:r>
              <a:rPr sz="2400" spc="172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cs typeface="Verdana"/>
              </a:rPr>
              <a:t>highly</a:t>
            </a:r>
            <a:r>
              <a:rPr sz="2400" spc="168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cs typeface="Verdana"/>
              </a:rPr>
              <a:t>valid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16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8" dirty="0">
                <a:solidFill>
                  <a:srgbClr val="0000FF"/>
                </a:solidFill>
                <a:cs typeface="Verdana"/>
              </a:rPr>
              <a:t>Eas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y</a:t>
            </a:r>
            <a:r>
              <a:rPr sz="2400" spc="154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to</a:t>
            </a:r>
            <a:r>
              <a:rPr sz="2400" spc="168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18" dirty="0">
                <a:solidFill>
                  <a:srgbClr val="0000FF"/>
                </a:solidFill>
                <a:cs typeface="Verdana"/>
              </a:rPr>
              <a:t>compar</a:t>
            </a:r>
            <a:r>
              <a:rPr sz="2400" spc="-13" dirty="0">
                <a:solidFill>
                  <a:srgbClr val="0000FF"/>
                </a:solidFill>
                <a:cs typeface="Verdana"/>
              </a:rPr>
              <a:t>e</a:t>
            </a:r>
            <a:r>
              <a:rPr sz="2400" spc="154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0000FF"/>
                </a:solidFill>
                <a:cs typeface="Verdana"/>
              </a:rPr>
              <a:t>alternatives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4" dirty="0">
                <a:solidFill>
                  <a:srgbClr val="0000FF"/>
                </a:solidFill>
                <a:cs typeface="Verdana"/>
              </a:rPr>
              <a:t>Contro</a:t>
            </a:r>
            <a:r>
              <a:rPr sz="2400" dirty="0">
                <a:solidFill>
                  <a:srgbClr val="0000FF"/>
                </a:solidFill>
                <a:cs typeface="Verdana"/>
              </a:rPr>
              <a:t>l</a:t>
            </a:r>
            <a:r>
              <a:rPr sz="2400" spc="172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0000FF"/>
                </a:solidFill>
                <a:cs typeface="Verdana"/>
              </a:rPr>
              <a:t>experimental</a:t>
            </a:r>
            <a:r>
              <a:rPr sz="2400" spc="163" dirty="0">
                <a:solidFill>
                  <a:srgbClr val="0000FF"/>
                </a:solidFill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cs typeface="Verdana"/>
              </a:rPr>
              <a:t>conditions</a:t>
            </a:r>
            <a:endParaRPr sz="2400" dirty="0">
              <a:cs typeface="Verdana"/>
            </a:endParaRPr>
          </a:p>
          <a:p>
            <a:pPr lvl="1">
              <a:spcBef>
                <a:spcPts val="23"/>
              </a:spcBef>
              <a:buClr>
                <a:srgbClr val="65659A"/>
              </a:buClr>
              <a:buFont typeface="Wingdings"/>
              <a:buChar char=""/>
            </a:pPr>
            <a:endParaRPr sz="3200" dirty="0">
              <a:cs typeface="Times New Roman"/>
            </a:endParaRPr>
          </a:p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solidFill>
                  <a:srgbClr val="FF0000"/>
                </a:solidFill>
                <a:cs typeface="Verdana"/>
              </a:rPr>
              <a:t>Disadvantages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solidFill>
                  <a:srgbClr val="FF0000"/>
                </a:solidFill>
                <a:cs typeface="Verdana"/>
              </a:rPr>
              <a:t>Stochastic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4" dirty="0">
                <a:solidFill>
                  <a:srgbClr val="FF0000"/>
                </a:solidFill>
                <a:cs typeface="Verdana"/>
              </a:rPr>
              <a:t>simulation</a:t>
            </a:r>
            <a:r>
              <a:rPr sz="2400" dirty="0">
                <a:solidFill>
                  <a:srgbClr val="FF0000"/>
                </a:solidFill>
                <a:cs typeface="Verdana"/>
              </a:rPr>
              <a:t>s</a:t>
            </a:r>
            <a:r>
              <a:rPr sz="2400" spc="176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8" dirty="0">
                <a:solidFill>
                  <a:srgbClr val="FF0000"/>
                </a:solidFill>
                <a:cs typeface="Verdana"/>
              </a:rPr>
              <a:t>produc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e</a:t>
            </a:r>
            <a:r>
              <a:rPr sz="2400" spc="159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only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estimates</a:t>
            </a:r>
            <a:r>
              <a:rPr sz="2400" spc="172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cs typeface="Verdana"/>
              </a:rPr>
              <a:t>-</a:t>
            </a:r>
            <a:r>
              <a:rPr sz="2400" spc="154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cs typeface="Verdana"/>
              </a:rPr>
              <a:t>w</a:t>
            </a:r>
            <a:r>
              <a:rPr sz="2400" spc="-4" dirty="0">
                <a:solidFill>
                  <a:srgbClr val="FF0000"/>
                </a:solidFill>
                <a:cs typeface="Verdana"/>
              </a:rPr>
              <a:t>it</a:t>
            </a:r>
            <a:r>
              <a:rPr sz="2400" dirty="0">
                <a:solidFill>
                  <a:srgbClr val="FF0000"/>
                </a:solidFill>
                <a:cs typeface="Verdana"/>
              </a:rPr>
              <a:t>h</a:t>
            </a:r>
            <a:r>
              <a:rPr sz="2400" spc="176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noise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solidFill>
                  <a:srgbClr val="FF0000"/>
                </a:solidFill>
                <a:cs typeface="Verdana"/>
              </a:rPr>
              <a:t>Simulation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models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can</a:t>
            </a:r>
            <a:r>
              <a:rPr sz="2400" spc="159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be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expensive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to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develop</a:t>
            </a:r>
            <a:endParaRPr sz="2400" dirty="0">
              <a:cs typeface="Verdana"/>
            </a:endParaRPr>
          </a:p>
          <a:p>
            <a:pPr marL="666786" marR="4483" lvl="1" indent="-252146">
              <a:lnSpc>
                <a:spcPts val="1711"/>
              </a:lnSpc>
              <a:spcBef>
                <a:spcPts val="40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solidFill>
                  <a:srgbClr val="FF0000"/>
                </a:solidFill>
                <a:cs typeface="Verdana"/>
              </a:rPr>
              <a:t>Simulations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usually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produce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large</a:t>
            </a:r>
            <a:r>
              <a:rPr sz="2400" spc="168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volumes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of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output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cs typeface="Verdana"/>
              </a:rPr>
              <a:t>-</a:t>
            </a:r>
            <a:r>
              <a:rPr sz="2400" spc="159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need</a:t>
            </a:r>
            <a:r>
              <a:rPr sz="2400" spc="163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to</a:t>
            </a:r>
            <a:r>
              <a:rPr sz="2400" spc="-4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13" dirty="0">
                <a:solidFill>
                  <a:srgbClr val="FF0000"/>
                </a:solidFill>
                <a:cs typeface="Verdana"/>
              </a:rPr>
              <a:t>summarize,</a:t>
            </a:r>
            <a:r>
              <a:rPr sz="2400" spc="159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cs typeface="Verdana"/>
              </a:rPr>
              <a:t>statistically</a:t>
            </a:r>
            <a:r>
              <a:rPr sz="2400" spc="180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analyze</a:t>
            </a:r>
            <a:r>
              <a:rPr sz="2400" spc="154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400" spc="-9" dirty="0">
                <a:solidFill>
                  <a:srgbClr val="FF0000"/>
                </a:solidFill>
                <a:cs typeface="Verdana"/>
              </a:rPr>
              <a:t>appropriately</a:t>
            </a:r>
            <a:endParaRPr sz="2400" dirty="0">
              <a:cs typeface="Verdana"/>
            </a:endParaRPr>
          </a:p>
          <a:p>
            <a:pPr lvl="1">
              <a:spcBef>
                <a:spcPts val="49"/>
              </a:spcBef>
              <a:buClr>
                <a:srgbClr val="65659A"/>
              </a:buClr>
              <a:buFont typeface="Wingdings"/>
              <a:buChar char=""/>
            </a:pPr>
            <a:endParaRPr sz="3200" dirty="0">
              <a:cs typeface="Times New Roman"/>
            </a:endParaRPr>
          </a:p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cs typeface="Verdana"/>
              </a:rPr>
              <a:t>Pitfalls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cs typeface="Verdana"/>
              </a:rPr>
              <a:t>Failure</a:t>
            </a:r>
            <a:r>
              <a:rPr sz="2400" spc="172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to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identify</a:t>
            </a:r>
            <a:r>
              <a:rPr sz="2400" spc="190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objectives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clearly</a:t>
            </a:r>
            <a:r>
              <a:rPr sz="2400" spc="163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up</a:t>
            </a:r>
            <a:r>
              <a:rPr sz="2400" spc="168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front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9" dirty="0">
                <a:cs typeface="Verdana"/>
              </a:rPr>
              <a:t>Inappropriate</a:t>
            </a:r>
            <a:r>
              <a:rPr sz="2400" spc="163" dirty="0">
                <a:cs typeface="Times New Roman"/>
              </a:rPr>
              <a:t> </a:t>
            </a:r>
            <a:r>
              <a:rPr sz="2400" spc="-4" dirty="0">
                <a:cs typeface="Verdana"/>
              </a:rPr>
              <a:t>leve</a:t>
            </a:r>
            <a:r>
              <a:rPr sz="2400" dirty="0">
                <a:cs typeface="Verdana"/>
              </a:rPr>
              <a:t>l</a:t>
            </a:r>
            <a:r>
              <a:rPr sz="2400" spc="180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of</a:t>
            </a:r>
            <a:r>
              <a:rPr sz="2400" spc="168" dirty="0">
                <a:cs typeface="Times New Roman"/>
              </a:rPr>
              <a:t> </a:t>
            </a:r>
            <a:r>
              <a:rPr sz="2400" spc="-4" dirty="0">
                <a:cs typeface="Verdana"/>
              </a:rPr>
              <a:t>detai</a:t>
            </a:r>
            <a:r>
              <a:rPr sz="2400" dirty="0">
                <a:cs typeface="Verdana"/>
              </a:rPr>
              <a:t>l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(both</a:t>
            </a:r>
            <a:r>
              <a:rPr sz="2400" spc="163" dirty="0">
                <a:cs typeface="Times New Roman"/>
              </a:rPr>
              <a:t> </a:t>
            </a:r>
            <a:r>
              <a:rPr sz="2400" spc="-18" dirty="0">
                <a:cs typeface="Verdana"/>
              </a:rPr>
              <a:t>ways)</a:t>
            </a:r>
            <a:endParaRPr sz="2400" dirty="0">
              <a:cs typeface="Verdana"/>
            </a:endParaRPr>
          </a:p>
          <a:p>
            <a:pPr marL="666786" lvl="1" indent="-252146">
              <a:spcBef>
                <a:spcPts val="19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400" spc="-13" dirty="0">
                <a:cs typeface="Verdana"/>
              </a:rPr>
              <a:t>Inadequate</a:t>
            </a:r>
            <a:r>
              <a:rPr sz="2400" spc="168" dirty="0">
                <a:cs typeface="Times New Roman"/>
              </a:rPr>
              <a:t> </a:t>
            </a:r>
            <a:r>
              <a:rPr sz="2400" dirty="0">
                <a:cs typeface="Verdana"/>
              </a:rPr>
              <a:t>design</a:t>
            </a:r>
            <a:r>
              <a:rPr sz="2400" spc="180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and</a:t>
            </a:r>
            <a:r>
              <a:rPr sz="2400" spc="159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analysis</a:t>
            </a:r>
            <a:r>
              <a:rPr sz="2400" spc="163" dirty="0">
                <a:cs typeface="Times New Roman"/>
              </a:rPr>
              <a:t> </a:t>
            </a:r>
            <a:r>
              <a:rPr sz="2400" spc="-9" dirty="0">
                <a:cs typeface="Verdana"/>
              </a:rPr>
              <a:t>of</a:t>
            </a:r>
            <a:r>
              <a:rPr sz="2400" spc="168" dirty="0">
                <a:cs typeface="Times New Roman"/>
              </a:rPr>
              <a:t> </a:t>
            </a:r>
            <a:r>
              <a:rPr sz="2400" dirty="0">
                <a:cs typeface="Verdana"/>
              </a:rPr>
              <a:t>simulation</a:t>
            </a:r>
            <a:r>
              <a:rPr sz="2400" spc="176" dirty="0">
                <a:cs typeface="Times New Roman"/>
              </a:rPr>
              <a:t> </a:t>
            </a:r>
            <a:r>
              <a:rPr sz="2400" spc="-13" dirty="0">
                <a:cs typeface="Verdana"/>
              </a:rPr>
              <a:t>experiments</a:t>
            </a:r>
            <a:endParaRPr sz="24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72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0" dirty="0"/>
              <a:t>Single-Queue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spc="-15" dirty="0"/>
              <a:t>Single-Server</a:t>
            </a:r>
            <a:r>
              <a:rPr lang="en-US" sz="3200" spc="10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System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118139" y="836712"/>
            <a:ext cx="11962244" cy="2526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Single-serve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queuein</a:t>
            </a:r>
            <a:r>
              <a:rPr sz="2000" spc="-15" dirty="0">
                <a:latin typeface="Verdana"/>
                <a:cs typeface="Verdana"/>
              </a:rPr>
              <a:t>g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system</a:t>
            </a:r>
            <a:endParaRPr sz="2000" dirty="0">
              <a:latin typeface="Verdana"/>
              <a:cs typeface="Verdana"/>
            </a:endParaRPr>
          </a:p>
          <a:p>
            <a:pPr marL="755650" marR="727075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Queuein</a:t>
            </a:r>
            <a:r>
              <a:rPr sz="1800" spc="-15" dirty="0">
                <a:latin typeface="Verdana"/>
                <a:cs typeface="Verdana"/>
              </a:rPr>
              <a:t>g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System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consist</a:t>
            </a:r>
            <a:r>
              <a:rPr sz="1800" dirty="0">
                <a:latin typeface="Verdana"/>
                <a:cs typeface="Verdana"/>
              </a:rPr>
              <a:t>s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f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on</a:t>
            </a:r>
            <a:r>
              <a:rPr sz="1800" spc="-15" dirty="0">
                <a:latin typeface="Verdana"/>
                <a:cs typeface="Verdana"/>
              </a:rPr>
              <a:t>e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r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more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server</a:t>
            </a:r>
            <a:r>
              <a:rPr sz="1800" spc="-10" dirty="0">
                <a:latin typeface="Verdana"/>
                <a:cs typeface="Verdana"/>
              </a:rPr>
              <a:t>s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provide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to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arriving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customers</a:t>
            </a:r>
            <a:endParaRPr sz="1800" dirty="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custome</a:t>
            </a:r>
            <a:r>
              <a:rPr sz="1800" spc="-10" dirty="0">
                <a:latin typeface="Verdana"/>
                <a:cs typeface="Verdana"/>
              </a:rPr>
              <a:t>r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wh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arrive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to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find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all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server</a:t>
            </a:r>
            <a:r>
              <a:rPr sz="1800" spc="-10" dirty="0">
                <a:latin typeface="Verdana"/>
                <a:cs typeface="Verdana"/>
              </a:rPr>
              <a:t>s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bus</a:t>
            </a:r>
            <a:r>
              <a:rPr sz="1800" spc="-15" dirty="0">
                <a:latin typeface="Verdana"/>
                <a:cs typeface="Verdana"/>
              </a:rPr>
              <a:t>y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joi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one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i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front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of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the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server</a:t>
            </a:r>
            <a:endParaRPr sz="1800" dirty="0">
              <a:latin typeface="Verdana"/>
              <a:cs typeface="Verdana"/>
            </a:endParaRPr>
          </a:p>
          <a:p>
            <a:pPr marL="755650" marR="21209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1800" spc="-15" dirty="0">
                <a:latin typeface="Verdana"/>
                <a:cs typeface="Verdana"/>
              </a:rPr>
              <a:t>Single-Queue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Single-Server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system: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queueing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system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only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one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server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whic</a:t>
            </a:r>
            <a:r>
              <a:rPr sz="1800" dirty="0">
                <a:latin typeface="Verdana"/>
                <a:cs typeface="Verdana"/>
              </a:rPr>
              <a:t>h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has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only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one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queue</a:t>
            </a:r>
            <a:endParaRPr sz="1800" dirty="0">
              <a:latin typeface="Verdana"/>
              <a:cs typeface="Verdana"/>
            </a:endParaRPr>
          </a:p>
          <a:p>
            <a:pPr marL="355600" marR="142240" indent="-342900">
              <a:lnSpc>
                <a:spcPct val="100000"/>
              </a:lnSpc>
              <a:spcBef>
                <a:spcPts val="475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15" dirty="0">
                <a:latin typeface="Verdana"/>
                <a:cs typeface="Verdana"/>
              </a:rPr>
              <a:t>For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customer</a:t>
            </a:r>
            <a:r>
              <a:rPr sz="2000" spc="-10" dirty="0">
                <a:latin typeface="Verdana"/>
                <a:cs typeface="Verdana"/>
              </a:rPr>
              <a:t>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W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=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tota</a:t>
            </a:r>
            <a:r>
              <a:rPr sz="2000" spc="-10" dirty="0">
                <a:latin typeface="Verdana"/>
                <a:cs typeface="Verdana"/>
              </a:rPr>
              <a:t>l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waiting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tim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in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th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system</a:t>
            </a:r>
            <a:r>
              <a:rPr sz="2000" spc="-10" dirty="0">
                <a:latin typeface="Verdana"/>
                <a:cs typeface="Verdana"/>
              </a:rPr>
              <a:t>,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=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dela</a:t>
            </a:r>
            <a:r>
              <a:rPr sz="2000" spc="-15" dirty="0">
                <a:latin typeface="Verdana"/>
                <a:cs typeface="Verdana"/>
              </a:rPr>
              <a:t>y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in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queue</a:t>
            </a:r>
            <a:r>
              <a:rPr sz="2000" spc="-10" dirty="0">
                <a:latin typeface="Verdana"/>
                <a:cs typeface="Verdana"/>
              </a:rPr>
              <a:t>,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S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=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service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time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337340" y="3631836"/>
            <a:ext cx="10480914" cy="3226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2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 spc="-4" dirty="0" smtClean="0"/>
              <a:t>Wh</a:t>
            </a:r>
            <a:r>
              <a:rPr lang="en-US" sz="3600" dirty="0" smtClean="0"/>
              <a:t>y</a:t>
            </a:r>
            <a:r>
              <a:rPr lang="en-US" sz="3600" spc="4" dirty="0" smtClean="0">
                <a:latin typeface="Times New Roman"/>
                <a:cs typeface="Times New Roman"/>
              </a:rPr>
              <a:t> do we need </a:t>
            </a:r>
            <a:r>
              <a:rPr lang="en-US" sz="3600" spc="-18" dirty="0" smtClean="0"/>
              <a:t>Simulation?</a:t>
            </a:r>
            <a:endParaRPr lang="en-GB" sz="3600" b="1" dirty="0"/>
          </a:p>
        </p:txBody>
      </p:sp>
      <p:sp>
        <p:nvSpPr>
          <p:cNvPr id="4" name="object 3"/>
          <p:cNvSpPr txBox="1"/>
          <p:nvPr/>
        </p:nvSpPr>
        <p:spPr>
          <a:xfrm>
            <a:off x="167425" y="1133341"/>
            <a:ext cx="11887200" cy="453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2706" indent="-571500" algn="just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600" spc="-18" dirty="0">
                <a:cs typeface="Verdana"/>
              </a:rPr>
              <a:t>T</a:t>
            </a:r>
            <a:r>
              <a:rPr sz="3600" spc="-13" dirty="0">
                <a:cs typeface="Verdana"/>
              </a:rPr>
              <a:t>o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understan</a:t>
            </a:r>
            <a:r>
              <a:rPr sz="3600" spc="-13" dirty="0">
                <a:cs typeface="Verdana"/>
              </a:rPr>
              <a:t>d</a:t>
            </a:r>
            <a:r>
              <a:rPr sz="3600" spc="176" dirty="0">
                <a:cs typeface="Times New Roman"/>
              </a:rPr>
              <a:t> </a:t>
            </a:r>
            <a:r>
              <a:rPr sz="3600" spc="-9" dirty="0">
                <a:cs typeface="Verdana"/>
              </a:rPr>
              <a:t>existing</a:t>
            </a:r>
            <a:r>
              <a:rPr sz="3600" spc="190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(natura</a:t>
            </a:r>
            <a:r>
              <a:rPr sz="3600" spc="-9" dirty="0">
                <a:cs typeface="Verdana"/>
              </a:rPr>
              <a:t>l</a:t>
            </a:r>
            <a:r>
              <a:rPr sz="3600" spc="180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o</a:t>
            </a:r>
            <a:r>
              <a:rPr sz="3600" spc="-9" dirty="0">
                <a:cs typeface="Verdana"/>
              </a:rPr>
              <a:t>r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human</a:t>
            </a:r>
            <a:r>
              <a:rPr sz="3600" spc="-9" dirty="0">
                <a:cs typeface="Verdana"/>
              </a:rPr>
              <a:t>)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systems</a:t>
            </a:r>
            <a:endParaRPr sz="3600" dirty="0">
              <a:cs typeface="Verdana"/>
            </a:endParaRPr>
          </a:p>
          <a:p>
            <a:pPr marL="582706" indent="-571500" algn="just"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600" spc="-18" dirty="0">
                <a:cs typeface="Verdana"/>
              </a:rPr>
              <a:t>T</a:t>
            </a:r>
            <a:r>
              <a:rPr sz="3600" spc="-13" dirty="0">
                <a:cs typeface="Verdana"/>
              </a:rPr>
              <a:t>o</a:t>
            </a:r>
            <a:r>
              <a:rPr sz="3600" spc="180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build</a:t>
            </a:r>
            <a:r>
              <a:rPr sz="3600" spc="190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new</a:t>
            </a:r>
            <a:r>
              <a:rPr sz="3600" spc="172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systems</a:t>
            </a:r>
            <a:endParaRPr sz="3600" dirty="0">
              <a:cs typeface="Verdana"/>
            </a:endParaRPr>
          </a:p>
          <a:p>
            <a:pPr marL="582706" marR="4483" indent="-571500" algn="just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600" spc="-13" dirty="0" smtClean="0">
                <a:cs typeface="Verdana"/>
              </a:rPr>
              <a:t>Show</a:t>
            </a:r>
            <a:r>
              <a:rPr sz="3600" spc="168" dirty="0" smtClean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th</a:t>
            </a:r>
            <a:r>
              <a:rPr sz="3600" spc="-13" dirty="0">
                <a:cs typeface="Verdana"/>
              </a:rPr>
              <a:t>e</a:t>
            </a:r>
            <a:r>
              <a:rPr sz="3600" spc="168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eventua</a:t>
            </a:r>
            <a:r>
              <a:rPr sz="3600" spc="-9" dirty="0">
                <a:cs typeface="Verdana"/>
              </a:rPr>
              <a:t>l</a:t>
            </a:r>
            <a:r>
              <a:rPr sz="3600" spc="180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rea</a:t>
            </a:r>
            <a:r>
              <a:rPr sz="3600" spc="-9" dirty="0">
                <a:cs typeface="Verdana"/>
              </a:rPr>
              <a:t>l</a:t>
            </a:r>
            <a:r>
              <a:rPr sz="3600" spc="176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effects</a:t>
            </a:r>
            <a:r>
              <a:rPr sz="3600" spc="168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o</a:t>
            </a:r>
            <a:r>
              <a:rPr sz="3600" spc="-9" dirty="0">
                <a:cs typeface="Verdana"/>
              </a:rPr>
              <a:t>f</a:t>
            </a:r>
            <a:r>
              <a:rPr sz="3600" spc="176" dirty="0">
                <a:cs typeface="Times New Roman"/>
              </a:rPr>
              <a:t> </a:t>
            </a:r>
            <a:r>
              <a:rPr sz="3600" spc="-9" dirty="0">
                <a:cs typeface="Verdana"/>
              </a:rPr>
              <a:t>alternative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condition</a:t>
            </a:r>
            <a:r>
              <a:rPr sz="3600" spc="-13" dirty="0">
                <a:cs typeface="Verdana"/>
              </a:rPr>
              <a:t>s</a:t>
            </a:r>
            <a:r>
              <a:rPr sz="3600" spc="185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and</a:t>
            </a:r>
            <a:r>
              <a:rPr sz="3600" spc="-4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course</a:t>
            </a:r>
            <a:r>
              <a:rPr sz="3600" spc="-13" dirty="0">
                <a:cs typeface="Verdana"/>
              </a:rPr>
              <a:t>s</a:t>
            </a:r>
            <a:r>
              <a:rPr sz="3600" spc="172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o</a:t>
            </a:r>
            <a:r>
              <a:rPr sz="3600" spc="-9" dirty="0">
                <a:cs typeface="Verdana"/>
              </a:rPr>
              <a:t>f</a:t>
            </a:r>
            <a:r>
              <a:rPr sz="3600" spc="172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action.</a:t>
            </a:r>
            <a:endParaRPr sz="3600" dirty="0">
              <a:cs typeface="Verdana"/>
            </a:endParaRPr>
          </a:p>
          <a:p>
            <a:pPr marL="582706" marR="25215" indent="-571500" algn="just">
              <a:spcBef>
                <a:spcPts val="424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600" spc="-18" dirty="0">
                <a:cs typeface="Verdana"/>
              </a:rPr>
              <a:t>Th</a:t>
            </a:r>
            <a:r>
              <a:rPr sz="3600" spc="-13" dirty="0">
                <a:cs typeface="Verdana"/>
              </a:rPr>
              <a:t>e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rea</a:t>
            </a:r>
            <a:r>
              <a:rPr sz="3600" spc="-9" dirty="0">
                <a:cs typeface="Verdana"/>
              </a:rPr>
              <a:t>l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system</a:t>
            </a:r>
            <a:r>
              <a:rPr sz="3600" spc="190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canno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b</a:t>
            </a:r>
            <a:r>
              <a:rPr sz="3600" spc="-13" dirty="0">
                <a:cs typeface="Verdana"/>
              </a:rPr>
              <a:t>e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engaged</a:t>
            </a:r>
            <a:r>
              <a:rPr sz="3600" spc="-9" dirty="0">
                <a:cs typeface="Verdana"/>
              </a:rPr>
              <a:t>,</a:t>
            </a:r>
            <a:r>
              <a:rPr sz="3600" spc="190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becaus</a:t>
            </a:r>
            <a:r>
              <a:rPr sz="3600" spc="-13" dirty="0">
                <a:cs typeface="Verdana"/>
              </a:rPr>
              <a:t>e</a:t>
            </a:r>
            <a:r>
              <a:rPr sz="3600" spc="180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i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22" dirty="0">
                <a:cs typeface="Verdana"/>
              </a:rPr>
              <a:t>ma</a:t>
            </a:r>
            <a:r>
              <a:rPr sz="3600" spc="-13" dirty="0">
                <a:cs typeface="Verdana"/>
              </a:rPr>
              <a:t>y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no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be</a:t>
            </a:r>
            <a:r>
              <a:rPr sz="3600" spc="-9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accessible</a:t>
            </a:r>
            <a:r>
              <a:rPr sz="3600" spc="-9" dirty="0">
                <a:cs typeface="Verdana"/>
              </a:rPr>
              <a:t>,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o</a:t>
            </a:r>
            <a:r>
              <a:rPr sz="3600" spc="-9" dirty="0">
                <a:cs typeface="Verdana"/>
              </a:rPr>
              <a:t>r</a:t>
            </a:r>
            <a:r>
              <a:rPr sz="3600" spc="172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i</a:t>
            </a:r>
            <a:r>
              <a:rPr sz="3600" spc="-9" dirty="0">
                <a:cs typeface="Verdana"/>
              </a:rPr>
              <a:t>t</a:t>
            </a:r>
            <a:r>
              <a:rPr sz="3600" spc="180" dirty="0">
                <a:cs typeface="Times New Roman"/>
              </a:rPr>
              <a:t> </a:t>
            </a:r>
            <a:r>
              <a:rPr sz="3600" spc="-22" dirty="0">
                <a:cs typeface="Verdana"/>
              </a:rPr>
              <a:t>ma</a:t>
            </a:r>
            <a:r>
              <a:rPr sz="3600" spc="-13" dirty="0">
                <a:cs typeface="Verdana"/>
              </a:rPr>
              <a:t>y</a:t>
            </a:r>
            <a:r>
              <a:rPr sz="3600" spc="185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b</a:t>
            </a:r>
            <a:r>
              <a:rPr sz="3600" spc="-13" dirty="0">
                <a:cs typeface="Verdana"/>
              </a:rPr>
              <a:t>e</a:t>
            </a:r>
            <a:r>
              <a:rPr sz="3600" spc="185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dangerou</a:t>
            </a:r>
            <a:r>
              <a:rPr sz="3600" spc="-13" dirty="0">
                <a:cs typeface="Verdana"/>
              </a:rPr>
              <a:t>s</a:t>
            </a:r>
            <a:r>
              <a:rPr sz="3600" spc="185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o</a:t>
            </a:r>
            <a:r>
              <a:rPr sz="3600" spc="-9" dirty="0">
                <a:cs typeface="Verdana"/>
              </a:rPr>
              <a:t>r</a:t>
            </a:r>
            <a:r>
              <a:rPr sz="3600" spc="172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unacceptabl</a:t>
            </a:r>
            <a:r>
              <a:rPr sz="3600" spc="-13" dirty="0">
                <a:cs typeface="Verdana"/>
              </a:rPr>
              <a:t>e</a:t>
            </a:r>
            <a:r>
              <a:rPr sz="3600" spc="180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to</a:t>
            </a:r>
            <a:r>
              <a:rPr sz="3600" spc="-9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engage</a:t>
            </a:r>
            <a:r>
              <a:rPr sz="3600" spc="-9" dirty="0">
                <a:cs typeface="Verdana"/>
              </a:rPr>
              <a:t>,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o</a:t>
            </a:r>
            <a:r>
              <a:rPr sz="3600" spc="-9" dirty="0">
                <a:cs typeface="Verdana"/>
              </a:rPr>
              <a:t>r</a:t>
            </a:r>
            <a:r>
              <a:rPr sz="3600" spc="176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i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is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bein</a:t>
            </a:r>
            <a:r>
              <a:rPr sz="3600" spc="-13" dirty="0">
                <a:cs typeface="Verdana"/>
              </a:rPr>
              <a:t>g</a:t>
            </a:r>
            <a:r>
              <a:rPr sz="3600" spc="185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designe</a:t>
            </a:r>
            <a:r>
              <a:rPr sz="3600" spc="-13" dirty="0">
                <a:cs typeface="Verdana"/>
              </a:rPr>
              <a:t>d</a:t>
            </a:r>
            <a:r>
              <a:rPr sz="3600" spc="199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bu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no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18" dirty="0">
                <a:cs typeface="Verdana"/>
              </a:rPr>
              <a:t>ye</a:t>
            </a:r>
            <a:r>
              <a:rPr sz="3600" spc="-9" dirty="0">
                <a:cs typeface="Verdana"/>
              </a:rPr>
              <a:t>t</a:t>
            </a:r>
            <a:r>
              <a:rPr sz="3600" spc="176" dirty="0">
                <a:cs typeface="Times New Roman"/>
              </a:rPr>
              <a:t> </a:t>
            </a:r>
            <a:r>
              <a:rPr sz="3600" spc="-13" dirty="0">
                <a:cs typeface="Verdana"/>
              </a:rPr>
              <a:t>built</a:t>
            </a:r>
            <a:r>
              <a:rPr sz="3600" spc="-9" dirty="0">
                <a:cs typeface="Verdana"/>
              </a:rPr>
              <a:t>,</a:t>
            </a:r>
            <a:r>
              <a:rPr sz="3600" spc="185" dirty="0">
                <a:cs typeface="Times New Roman"/>
              </a:rPr>
              <a:t> </a:t>
            </a:r>
            <a:r>
              <a:rPr sz="3600" spc="-18" dirty="0">
                <a:latin typeface="Verdana"/>
                <a:cs typeface="Verdana"/>
              </a:rPr>
              <a:t>o</a:t>
            </a:r>
            <a:r>
              <a:rPr sz="3600" spc="-9" dirty="0">
                <a:latin typeface="Verdana"/>
                <a:cs typeface="Verdana"/>
              </a:rPr>
              <a:t>r</a:t>
            </a:r>
            <a:r>
              <a:rPr sz="3600" spc="176" dirty="0">
                <a:latin typeface="Times New Roman"/>
                <a:cs typeface="Times New Roman"/>
              </a:rPr>
              <a:t> </a:t>
            </a:r>
            <a:r>
              <a:rPr sz="3600" spc="-13" dirty="0">
                <a:latin typeface="Verdana"/>
                <a:cs typeface="Verdana"/>
              </a:rPr>
              <a:t>i</a:t>
            </a:r>
            <a:r>
              <a:rPr sz="3600" spc="-9" dirty="0">
                <a:latin typeface="Verdana"/>
                <a:cs typeface="Verdana"/>
              </a:rPr>
              <a:t>t</a:t>
            </a:r>
            <a:r>
              <a:rPr sz="3600" spc="176" dirty="0">
                <a:latin typeface="Times New Roman"/>
                <a:cs typeface="Times New Roman"/>
              </a:rPr>
              <a:t> </a:t>
            </a:r>
            <a:r>
              <a:rPr sz="3600" spc="-18" dirty="0">
                <a:latin typeface="Verdana"/>
                <a:cs typeface="Verdana"/>
              </a:rPr>
              <a:t>may</a:t>
            </a:r>
            <a:r>
              <a:rPr sz="3600" spc="-9" dirty="0">
                <a:latin typeface="Times New Roman"/>
                <a:cs typeface="Times New Roman"/>
              </a:rPr>
              <a:t> </a:t>
            </a:r>
            <a:r>
              <a:rPr sz="3600" spc="-18" dirty="0">
                <a:cs typeface="Verdana"/>
              </a:rPr>
              <a:t>simply not exist.</a:t>
            </a:r>
          </a:p>
        </p:txBody>
      </p:sp>
    </p:spTree>
    <p:extLst>
      <p:ext uri="{BB962C8B-B14F-4D97-AF65-F5344CB8AC3E}">
        <p14:creationId xmlns:p14="http://schemas.microsoft.com/office/powerpoint/2010/main" val="42702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0" dirty="0"/>
              <a:t>Single-Queue</a:t>
            </a:r>
            <a:r>
              <a:rPr lang="en-US" sz="3200" spc="15" dirty="0">
                <a:latin typeface="Times New Roman"/>
                <a:cs typeface="Times New Roman"/>
              </a:rPr>
              <a:t> </a:t>
            </a:r>
            <a:r>
              <a:rPr lang="en-US" sz="3200" spc="-15" dirty="0"/>
              <a:t>Single-Server</a:t>
            </a:r>
            <a:r>
              <a:rPr lang="en-US" sz="3200" spc="10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System</a:t>
            </a:r>
            <a:endParaRPr lang="en-GB" sz="3200" b="1" dirty="0"/>
          </a:p>
        </p:txBody>
      </p:sp>
      <p:sp>
        <p:nvSpPr>
          <p:cNvPr id="4" name="object 3"/>
          <p:cNvSpPr txBox="1"/>
          <p:nvPr/>
        </p:nvSpPr>
        <p:spPr>
          <a:xfrm>
            <a:off x="0" y="836712"/>
            <a:ext cx="12192000" cy="43011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15" dirty="0">
                <a:latin typeface="Verdana"/>
                <a:cs typeface="Verdana"/>
              </a:rPr>
              <a:t>Interarriva</a:t>
            </a:r>
            <a:r>
              <a:rPr sz="2800" spc="-10" dirty="0">
                <a:latin typeface="Verdana"/>
                <a:cs typeface="Verdana"/>
              </a:rPr>
              <a:t>l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time</a:t>
            </a:r>
            <a:r>
              <a:rPr sz="2800" spc="-15" dirty="0">
                <a:latin typeface="Verdana"/>
                <a:cs typeface="Verdana"/>
              </a:rPr>
              <a:t>s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A</a:t>
            </a:r>
            <a:r>
              <a:rPr sz="2400" spc="15" baseline="-21367" dirty="0">
                <a:latin typeface="Verdana"/>
                <a:cs typeface="Verdana"/>
              </a:rPr>
              <a:t>1</a:t>
            </a:r>
            <a:r>
              <a:rPr sz="2800" spc="-10" dirty="0">
                <a:latin typeface="Verdana"/>
                <a:cs typeface="Verdana"/>
              </a:rPr>
              <a:t>,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A</a:t>
            </a:r>
            <a:r>
              <a:rPr sz="2400" spc="15" baseline="-21367" dirty="0">
                <a:latin typeface="Verdana"/>
                <a:cs typeface="Verdana"/>
              </a:rPr>
              <a:t>2</a:t>
            </a:r>
            <a:r>
              <a:rPr sz="2800" spc="-10" dirty="0">
                <a:latin typeface="Verdana"/>
                <a:cs typeface="Verdana"/>
              </a:rPr>
              <a:t>,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…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ar</a:t>
            </a:r>
            <a:r>
              <a:rPr sz="2800" spc="-15" dirty="0">
                <a:latin typeface="Verdana"/>
                <a:cs typeface="Verdana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assume</a:t>
            </a:r>
            <a:r>
              <a:rPr sz="2800" spc="-15" dirty="0">
                <a:latin typeface="Verdana"/>
                <a:cs typeface="Verdana"/>
              </a:rPr>
              <a:t>d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to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b</a:t>
            </a:r>
            <a:r>
              <a:rPr sz="2800" spc="-15" dirty="0">
                <a:latin typeface="Verdana"/>
                <a:cs typeface="Verdana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independent</a:t>
            </a:r>
            <a:r>
              <a:rPr sz="2800" spc="-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an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800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identically</a:t>
            </a:r>
            <a:r>
              <a:rPr sz="2800" spc="23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distributed</a:t>
            </a:r>
            <a:r>
              <a:rPr sz="2800" spc="22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(IID</a:t>
            </a:r>
            <a:r>
              <a:rPr sz="2800" spc="-10" dirty="0">
                <a:solidFill>
                  <a:srgbClr val="CC3300"/>
                </a:solidFill>
                <a:latin typeface="Verdana"/>
                <a:cs typeface="Verdana"/>
              </a:rPr>
              <a:t>)</a:t>
            </a:r>
            <a:r>
              <a:rPr sz="2800" spc="19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random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variables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latin typeface="Verdana"/>
                <a:cs typeface="Verdana"/>
              </a:rPr>
              <a:t>Independent: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Identically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Distributed: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have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CC3300"/>
                </a:solidFill>
                <a:latin typeface="Verdana"/>
                <a:cs typeface="Verdana"/>
              </a:rPr>
              <a:t>sam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spc="18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C3300"/>
                </a:solidFill>
                <a:latin typeface="Verdana"/>
                <a:cs typeface="Verdana"/>
              </a:rPr>
              <a:t>probabilit</a:t>
            </a:r>
            <a:r>
              <a:rPr sz="2400" dirty="0">
                <a:solidFill>
                  <a:srgbClr val="CC3300"/>
                </a:solidFill>
                <a:latin typeface="Verdana"/>
                <a:cs typeface="Verdana"/>
              </a:rPr>
              <a:t>y</a:t>
            </a:r>
            <a:r>
              <a:rPr sz="2400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C3300"/>
                </a:solidFill>
                <a:latin typeface="Verdana"/>
                <a:cs typeface="Verdana"/>
              </a:rPr>
              <a:t>distribution</a:t>
            </a:r>
            <a:endParaRPr sz="24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85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20" dirty="0">
                <a:latin typeface="Verdana"/>
                <a:cs typeface="Verdana"/>
              </a:rPr>
              <a:t>Example</a:t>
            </a:r>
            <a:r>
              <a:rPr sz="2800" spc="-15" dirty="0">
                <a:latin typeface="Verdana"/>
                <a:cs typeface="Verdana"/>
              </a:rPr>
              <a:t>s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o</a:t>
            </a:r>
            <a:r>
              <a:rPr sz="2800" spc="-10" dirty="0">
                <a:latin typeface="Verdana"/>
                <a:cs typeface="Verdana"/>
              </a:rPr>
              <a:t>f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probability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distribution: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20" dirty="0">
                <a:latin typeface="Verdana"/>
                <a:cs typeface="Verdana"/>
              </a:rPr>
              <a:t>Uniform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for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complet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random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variables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20" dirty="0">
                <a:latin typeface="Verdana"/>
                <a:cs typeface="Verdana"/>
              </a:rPr>
              <a:t>Normal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sum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large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number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other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quantities</a:t>
            </a:r>
            <a:endParaRPr sz="2400" dirty="0">
              <a:latin typeface="Verdana"/>
              <a:cs typeface="Verdana"/>
            </a:endParaRPr>
          </a:p>
          <a:p>
            <a:pPr marL="755650" marR="1587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latin typeface="Verdana"/>
                <a:cs typeface="Verdana"/>
              </a:rPr>
              <a:t>Exponential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e.g.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interarriva</a:t>
            </a:r>
            <a:r>
              <a:rPr sz="2400" spc="-5" dirty="0">
                <a:latin typeface="Verdana"/>
                <a:cs typeface="Verdana"/>
              </a:rPr>
              <a:t>l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time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customer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to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system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according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to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homogeneous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Poisso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 smtClean="0">
                <a:latin typeface="Verdana"/>
                <a:cs typeface="Verdana"/>
              </a:rPr>
              <a:t>process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855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/>
              <a:t>Problem</a:t>
            </a:r>
            <a:r>
              <a:rPr lang="en-US" sz="3200" spc="-15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Statement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192000" cy="5611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15" dirty="0">
                <a:latin typeface="Verdana"/>
                <a:cs typeface="Verdana"/>
              </a:rPr>
              <a:t>A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single-queu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800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single-serve</a:t>
            </a:r>
            <a:r>
              <a:rPr sz="2800" spc="-10" dirty="0">
                <a:solidFill>
                  <a:srgbClr val="CC3300"/>
                </a:solidFill>
                <a:latin typeface="Verdana"/>
                <a:cs typeface="Verdana"/>
              </a:rPr>
              <a:t>r</a:t>
            </a:r>
            <a:r>
              <a:rPr sz="2800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system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"/>
            </a:pPr>
            <a:endParaRPr sz="3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20" dirty="0">
                <a:latin typeface="Verdana"/>
                <a:cs typeface="Verdana"/>
              </a:rPr>
              <a:t>Whe</a:t>
            </a:r>
            <a:r>
              <a:rPr sz="2800" spc="-15" dirty="0">
                <a:latin typeface="Verdana"/>
                <a:cs typeface="Verdana"/>
              </a:rPr>
              <a:t>n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a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custome</a:t>
            </a:r>
            <a:r>
              <a:rPr sz="2800" spc="-10" dirty="0">
                <a:latin typeface="Verdana"/>
                <a:cs typeface="Verdana"/>
              </a:rPr>
              <a:t>r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arrives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0" dirty="0">
                <a:latin typeface="Verdana"/>
                <a:cs typeface="Verdana"/>
              </a:rPr>
              <a:t>If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server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s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idle</a:t>
            </a:r>
            <a:r>
              <a:rPr sz="2400" dirty="0">
                <a:latin typeface="Verdana"/>
                <a:cs typeface="Verdana"/>
              </a:rPr>
              <a:t>: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enters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service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immediately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0" dirty="0">
                <a:latin typeface="Verdana"/>
                <a:cs typeface="Verdana"/>
              </a:rPr>
              <a:t>If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server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s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busy: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wai</a:t>
            </a:r>
            <a:r>
              <a:rPr sz="2400" dirty="0">
                <a:latin typeface="Verdana"/>
                <a:cs typeface="Verdana"/>
              </a:rPr>
              <a:t>t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at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end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queue</a:t>
            </a:r>
            <a:endParaRPr sz="24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2"/>
              </a:spcBef>
              <a:buClr>
                <a:srgbClr val="65659A"/>
              </a:buClr>
              <a:buFont typeface="Wingdings"/>
              <a:buChar char=""/>
            </a:pPr>
            <a:endParaRPr sz="3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20" dirty="0">
                <a:latin typeface="Verdana"/>
                <a:cs typeface="Verdana"/>
              </a:rPr>
              <a:t>Servic</a:t>
            </a:r>
            <a:r>
              <a:rPr sz="2800" spc="-15" dirty="0">
                <a:latin typeface="Verdana"/>
                <a:cs typeface="Verdana"/>
              </a:rPr>
              <a:t>e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discipline</a:t>
            </a:r>
            <a:r>
              <a:rPr sz="2800" spc="-10" dirty="0">
                <a:latin typeface="Verdana"/>
                <a:cs typeface="Verdana"/>
              </a:rPr>
              <a:t>: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FIFO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(first-in-first-out)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"/>
            </a:pPr>
            <a:endParaRPr sz="3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20" dirty="0">
                <a:latin typeface="Verdana"/>
                <a:cs typeface="Verdana"/>
              </a:rPr>
              <a:t>Random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Verdana"/>
                <a:cs typeface="Verdana"/>
              </a:rPr>
              <a:t>variables: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Interarriva</a:t>
            </a:r>
            <a:r>
              <a:rPr sz="2400" spc="-5" dirty="0">
                <a:solidFill>
                  <a:srgbClr val="CC3300"/>
                </a:solidFill>
                <a:latin typeface="Verdana"/>
                <a:cs typeface="Verdana"/>
              </a:rPr>
              <a:t>l</a:t>
            </a:r>
            <a:r>
              <a:rPr sz="2400" spc="18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time</a:t>
            </a: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400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</a:t>
            </a:r>
            <a:r>
              <a:rPr sz="2400" spc="-22" baseline="-20833" dirty="0">
                <a:latin typeface="Verdana"/>
                <a:cs typeface="Verdana"/>
              </a:rPr>
              <a:t>1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</a:t>
            </a:r>
            <a:r>
              <a:rPr sz="2400" spc="-22" baseline="-20833" dirty="0">
                <a:latin typeface="Verdana"/>
                <a:cs typeface="Verdana"/>
              </a:rPr>
              <a:t>2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are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IID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Service</a:t>
            </a:r>
            <a:r>
              <a:rPr sz="2400" spc="18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times</a:t>
            </a:r>
            <a:r>
              <a:rPr sz="2400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S1,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S2,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are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IID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two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sets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variables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are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independen</a:t>
            </a:r>
            <a:r>
              <a:rPr sz="2400" spc="-10" dirty="0">
                <a:latin typeface="Verdana"/>
                <a:cs typeface="Verdana"/>
              </a:rPr>
              <a:t>t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each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other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445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/>
              <a:t>Problem</a:t>
            </a:r>
            <a:r>
              <a:rPr lang="en-US" sz="3200" spc="-15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Statement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192000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15" dirty="0">
                <a:latin typeface="Verdana"/>
                <a:cs typeface="Verdana"/>
              </a:rPr>
              <a:t>Initia</a:t>
            </a:r>
            <a:r>
              <a:rPr sz="2800" spc="-10" dirty="0">
                <a:latin typeface="Verdana"/>
                <a:cs typeface="Verdana"/>
              </a:rPr>
              <a:t>l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state</a:t>
            </a:r>
            <a:r>
              <a:rPr sz="2800" spc="-10" dirty="0">
                <a:latin typeface="Verdana"/>
                <a:cs typeface="Verdana"/>
              </a:rPr>
              <a:t>: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“empty-and-idle”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0" dirty="0">
                <a:latin typeface="Verdana"/>
                <a:cs typeface="Verdana"/>
              </a:rPr>
              <a:t>time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t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0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latin typeface="Verdana"/>
                <a:cs typeface="Verdana"/>
              </a:rPr>
              <a:t>no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customers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idl</a:t>
            </a:r>
            <a:r>
              <a:rPr sz="2400" dirty="0">
                <a:latin typeface="Verdana"/>
                <a:cs typeface="Verdana"/>
              </a:rPr>
              <a:t>e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server</a:t>
            </a:r>
            <a:endParaRPr sz="24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2"/>
              </a:spcBef>
              <a:buClr>
                <a:srgbClr val="65659A"/>
              </a:buClr>
              <a:buFont typeface="Wingdings"/>
              <a:buChar char=""/>
            </a:pPr>
            <a:endParaRPr sz="3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20" dirty="0">
                <a:latin typeface="Verdana"/>
                <a:cs typeface="Verdana"/>
              </a:rPr>
              <a:t>Wai</a:t>
            </a:r>
            <a:r>
              <a:rPr sz="2800" spc="-10" dirty="0">
                <a:latin typeface="Verdana"/>
                <a:cs typeface="Verdana"/>
              </a:rPr>
              <a:t>t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Verdana"/>
                <a:cs typeface="Verdana"/>
              </a:rPr>
              <a:t>for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th</a:t>
            </a:r>
            <a:r>
              <a:rPr sz="2800" spc="-15" dirty="0">
                <a:latin typeface="Verdana"/>
                <a:cs typeface="Verdana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Verdana"/>
                <a:cs typeface="Verdana"/>
              </a:rPr>
              <a:t>arrival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o</a:t>
            </a:r>
            <a:r>
              <a:rPr sz="2800" spc="-10" dirty="0">
                <a:latin typeface="Verdana"/>
                <a:cs typeface="Verdana"/>
              </a:rPr>
              <a:t>f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th</a:t>
            </a:r>
            <a:r>
              <a:rPr sz="2800" spc="-15" dirty="0">
                <a:latin typeface="Verdana"/>
                <a:cs typeface="Verdana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Verdana"/>
                <a:cs typeface="Verdana"/>
              </a:rPr>
              <a:t>first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customer</a:t>
            </a:r>
            <a:endParaRPr sz="28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latin typeface="Verdana"/>
                <a:cs typeface="Verdana"/>
              </a:rPr>
              <a:t>occur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at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first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interarriva</a:t>
            </a:r>
            <a:r>
              <a:rPr sz="2400" spc="-5" dirty="0">
                <a:latin typeface="Verdana"/>
                <a:cs typeface="Verdana"/>
              </a:rPr>
              <a:t>l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time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Verdana"/>
                <a:cs typeface="Verdana"/>
              </a:rPr>
              <a:t>A</a:t>
            </a:r>
            <a:r>
              <a:rPr sz="2400" spc="-15" baseline="-20833" dirty="0">
                <a:latin typeface="Verdana"/>
                <a:cs typeface="Verdana"/>
              </a:rPr>
              <a:t>1</a:t>
            </a:r>
            <a:endParaRPr sz="2400" baseline="-20833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2"/>
              </a:spcBef>
              <a:buClr>
                <a:srgbClr val="65659A"/>
              </a:buClr>
              <a:buFont typeface="Wingdings"/>
              <a:buChar char=""/>
            </a:pPr>
            <a:endParaRPr sz="3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Stopping-rule</a:t>
            </a:r>
            <a:r>
              <a:rPr sz="2800" spc="-10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800" spc="2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th</a:t>
            </a:r>
            <a:r>
              <a:rPr sz="2800" spc="-15" dirty="0">
                <a:latin typeface="Verdana"/>
                <a:cs typeface="Verdana"/>
              </a:rPr>
              <a:t>e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Verdana"/>
                <a:cs typeface="Verdana"/>
              </a:rPr>
              <a:t>n-th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Verdana"/>
                <a:cs typeface="Verdana"/>
              </a:rPr>
              <a:t>custome</a:t>
            </a:r>
            <a:r>
              <a:rPr sz="2800" spc="-10" dirty="0">
                <a:latin typeface="Verdana"/>
                <a:cs typeface="Verdana"/>
              </a:rPr>
              <a:t>r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enter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800" spc="19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CC3300"/>
                </a:solidFill>
                <a:latin typeface="Verdana"/>
                <a:cs typeface="Verdana"/>
              </a:rPr>
              <a:t>th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800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CC3300"/>
                </a:solidFill>
                <a:latin typeface="Verdana"/>
                <a:cs typeface="Verdana"/>
              </a:rPr>
              <a:t>service</a:t>
            </a:r>
            <a:endParaRPr sz="2800" dirty="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fixed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number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customer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have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complete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thei</a:t>
            </a:r>
            <a:r>
              <a:rPr sz="2400" spc="-10" dirty="0">
                <a:latin typeface="Verdana"/>
                <a:cs typeface="Verdana"/>
              </a:rPr>
              <a:t>r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delay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queue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system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endParaRPr lang="en-US" sz="2400" spc="190" dirty="0" smtClean="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400" spc="-20" dirty="0" smtClean="0">
                <a:latin typeface="Verdana"/>
                <a:cs typeface="Verdana"/>
              </a:rPr>
              <a:t>Note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time</a:t>
            </a:r>
            <a:r>
              <a:rPr sz="2400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simulatio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ends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also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CC3300"/>
                </a:solidFill>
                <a:latin typeface="Verdana"/>
                <a:cs typeface="Verdana"/>
              </a:rPr>
              <a:t>random</a:t>
            </a:r>
            <a:r>
              <a:rPr sz="2400" spc="17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variabl</a:t>
            </a: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spc="-10" dirty="0">
                <a:latin typeface="Verdana"/>
                <a:cs typeface="Verdana"/>
              </a:rPr>
              <a:t>!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230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0" dirty="0"/>
              <a:t>Performance</a:t>
            </a:r>
            <a:r>
              <a:rPr lang="en-US" sz="3200" spc="-25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Metrics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12192000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d(n)</a:t>
            </a:r>
            <a:r>
              <a:rPr sz="2400" i="1" spc="-10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i="1" spc="22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Expecte</a:t>
            </a:r>
            <a:r>
              <a:rPr sz="2400" i="1" spc="-15" dirty="0">
                <a:latin typeface="Verdana"/>
                <a:cs typeface="Verdana"/>
              </a:rPr>
              <a:t>d</a:t>
            </a:r>
            <a:r>
              <a:rPr sz="2400" i="1" spc="2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average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dela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y</a:t>
            </a:r>
            <a:r>
              <a:rPr sz="2400" i="1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in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queu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i="1" spc="19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o</a:t>
            </a:r>
            <a:r>
              <a:rPr sz="2400" spc="-10" dirty="0">
                <a:latin typeface="Verdana"/>
                <a:cs typeface="Verdana"/>
              </a:rPr>
              <a:t>f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n-th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customer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dirty="0">
                <a:latin typeface="Verdana"/>
                <a:cs typeface="Verdana"/>
              </a:rPr>
              <a:t>excluding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service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0" dirty="0">
                <a:latin typeface="Verdana"/>
                <a:cs typeface="Verdana"/>
              </a:rPr>
              <a:t>“Expected”: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average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delay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random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variable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0" dirty="0">
                <a:latin typeface="Verdana"/>
                <a:cs typeface="Verdana"/>
              </a:rPr>
              <a:t>“the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average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averages”</a:t>
            </a:r>
            <a:endParaRPr sz="2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2"/>
              </a:spcBef>
              <a:buClr>
                <a:srgbClr val="65659A"/>
              </a:buClr>
              <a:buFont typeface="Wingdings"/>
              <a:buChar char=""/>
            </a:pP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q(n)</a:t>
            </a:r>
            <a:r>
              <a:rPr sz="2400" i="1" spc="-10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i="1" spc="22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Expecte</a:t>
            </a:r>
            <a:r>
              <a:rPr sz="2400" i="1" spc="-15" dirty="0">
                <a:latin typeface="Verdana"/>
                <a:cs typeface="Verdana"/>
              </a:rPr>
              <a:t>d</a:t>
            </a:r>
            <a:r>
              <a:rPr sz="2400" i="1" spc="2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average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numbe</a:t>
            </a:r>
            <a:r>
              <a:rPr sz="2400" i="1" spc="-10" dirty="0">
                <a:solidFill>
                  <a:srgbClr val="CC3300"/>
                </a:solidFill>
                <a:latin typeface="Verdana"/>
                <a:cs typeface="Verdana"/>
              </a:rPr>
              <a:t>r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o</a:t>
            </a:r>
            <a:r>
              <a:rPr sz="2400" i="1" spc="-10" dirty="0">
                <a:solidFill>
                  <a:srgbClr val="CC3300"/>
                </a:solidFill>
                <a:latin typeface="Verdana"/>
                <a:cs typeface="Verdana"/>
              </a:rPr>
              <a:t>f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customer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in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queue</a:t>
            </a:r>
            <a:endParaRPr sz="2400" dirty="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sz="2400" spc="-20" dirty="0">
                <a:latin typeface="Verdana"/>
                <a:cs typeface="Verdana"/>
              </a:rPr>
              <a:t>(excludin</a:t>
            </a:r>
            <a:r>
              <a:rPr sz="2400" spc="-15" dirty="0">
                <a:latin typeface="Verdana"/>
                <a:cs typeface="Verdana"/>
              </a:rPr>
              <a:t>g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an</a:t>
            </a:r>
            <a:r>
              <a:rPr sz="2400" spc="-15" dirty="0">
                <a:latin typeface="Verdana"/>
                <a:cs typeface="Verdana"/>
              </a:rPr>
              <a:t>y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in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service)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600" dirty="0">
                <a:solidFill>
                  <a:srgbClr val="FFCC00"/>
                </a:solidFill>
                <a:latin typeface="Wingdings"/>
                <a:cs typeface="Wingdings"/>
              </a:rPr>
              <a:t></a:t>
            </a:r>
            <a:endParaRPr sz="1600" dirty="0">
              <a:latin typeface="Wingdings"/>
              <a:cs typeface="Wingdings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u(n):</a:t>
            </a:r>
            <a:r>
              <a:rPr sz="2400" i="1" spc="2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Expecte</a:t>
            </a:r>
            <a:r>
              <a:rPr sz="2400" i="1" spc="-15" dirty="0">
                <a:latin typeface="Verdana"/>
                <a:cs typeface="Verdana"/>
              </a:rPr>
              <a:t>d</a:t>
            </a:r>
            <a:r>
              <a:rPr sz="2400" i="1" spc="21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utilization</a:t>
            </a:r>
            <a:r>
              <a:rPr sz="2400" i="1" spc="2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o</a:t>
            </a:r>
            <a:r>
              <a:rPr sz="2400" i="1" spc="-10" dirty="0">
                <a:latin typeface="Verdana"/>
                <a:cs typeface="Verdana"/>
              </a:rPr>
              <a:t>f</a:t>
            </a:r>
            <a:r>
              <a:rPr sz="2400" i="1" spc="19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th</a:t>
            </a:r>
            <a:r>
              <a:rPr sz="2400" i="1" spc="-15" dirty="0">
                <a:latin typeface="Verdana"/>
                <a:cs typeface="Verdana"/>
              </a:rPr>
              <a:t>e</a:t>
            </a:r>
            <a:r>
              <a:rPr sz="2400" i="1" spc="20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server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5" dirty="0">
                <a:latin typeface="Verdana"/>
                <a:cs typeface="Verdana"/>
              </a:rPr>
              <a:t>proportion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time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busy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Ho</a:t>
            </a:r>
            <a:r>
              <a:rPr sz="2000" dirty="0">
                <a:latin typeface="Verdana"/>
                <a:cs typeface="Verdana"/>
              </a:rPr>
              <a:t>w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busy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server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is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775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Key</a:t>
            </a:r>
            <a:r>
              <a:rPr lang="en-US" sz="3200" spc="-18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Issues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in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36712"/>
            <a:ext cx="5493512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20" dirty="0">
                <a:solidFill>
                  <a:srgbClr val="CC3300"/>
                </a:solidFill>
                <a:latin typeface="Verdana"/>
                <a:cs typeface="Verdana"/>
              </a:rPr>
              <a:t>Q(t)</a:t>
            </a: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spc="22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CC3300"/>
                </a:solidFill>
                <a:latin typeface="Verdana"/>
                <a:cs typeface="Verdana"/>
              </a:rPr>
              <a:t>queu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length</a:t>
            </a:r>
            <a:r>
              <a:rPr sz="2400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</a:t>
            </a:r>
            <a:r>
              <a:rPr sz="2400" spc="-10" dirty="0">
                <a:latin typeface="Verdana"/>
                <a:cs typeface="Verdana"/>
              </a:rPr>
              <a:t>t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tim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Clr>
                <a:srgbClr val="FFCC00"/>
              </a:buClr>
              <a:buFont typeface="Wingdings"/>
              <a:buChar char=""/>
            </a:pP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B(t)</a:t>
            </a: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spc="2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CC3300"/>
                </a:solidFill>
                <a:latin typeface="Verdana"/>
                <a:cs typeface="Verdana"/>
              </a:rPr>
              <a:t>bus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y</a:t>
            </a:r>
            <a:r>
              <a:rPr sz="2400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function</a:t>
            </a:r>
            <a:r>
              <a:rPr sz="2400" spc="17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agains</a:t>
            </a:r>
            <a:r>
              <a:rPr sz="2400" spc="-10" dirty="0">
                <a:latin typeface="Verdana"/>
                <a:cs typeface="Verdana"/>
              </a:rPr>
              <a:t>t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31" y="4264949"/>
            <a:ext cx="11977352" cy="1395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20" dirty="0">
                <a:solidFill>
                  <a:srgbClr val="CC3300"/>
                </a:solidFill>
                <a:latin typeface="Verdana"/>
                <a:cs typeface="Verdana"/>
              </a:rPr>
              <a:t>T(n)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tim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require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to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observ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delay</a:t>
            </a:r>
            <a:r>
              <a:rPr sz="2400" spc="-15" dirty="0">
                <a:latin typeface="Verdana"/>
                <a:cs typeface="Verdana"/>
              </a:rPr>
              <a:t>s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in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queue</a:t>
            </a:r>
            <a:endParaRPr sz="2400" dirty="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5" dirty="0">
                <a:latin typeface="Verdana"/>
                <a:cs typeface="Verdana"/>
              </a:rPr>
              <a:t>time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elapsed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whe</a:t>
            </a:r>
            <a:r>
              <a:rPr sz="2000" spc="-15" dirty="0">
                <a:latin typeface="Verdana"/>
                <a:cs typeface="Verdana"/>
              </a:rPr>
              <a:t>n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n-th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customer</a:t>
            </a:r>
            <a:r>
              <a:rPr sz="2000" spc="-10" dirty="0">
                <a:latin typeface="Verdana"/>
                <a:cs typeface="Verdana"/>
              </a:rPr>
              <a:t>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complete</a:t>
            </a:r>
            <a:r>
              <a:rPr sz="2000" spc="-10" dirty="0">
                <a:latin typeface="Verdana"/>
                <a:cs typeface="Verdana"/>
              </a:rPr>
              <a:t>s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it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delay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queue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and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start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being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served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0" dirty="0">
                <a:latin typeface="Verdana"/>
                <a:cs typeface="Verdana"/>
              </a:rPr>
              <a:t>In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our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example,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simulatio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wil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ends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T(6)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1679" y="3307996"/>
            <a:ext cx="15982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5" dirty="0">
                <a:latin typeface="Verdana"/>
                <a:cs typeface="Verdana"/>
              </a:rPr>
              <a:t>B</a:t>
            </a:r>
            <a:r>
              <a:rPr sz="2400" spc="-10" dirty="0">
                <a:latin typeface="Verdana"/>
                <a:cs typeface="Verdana"/>
              </a:rPr>
              <a:t>(</a:t>
            </a:r>
            <a:r>
              <a:rPr sz="2400" i="1" spc="-10" dirty="0">
                <a:latin typeface="Verdana"/>
                <a:cs typeface="Verdana"/>
              </a:rPr>
              <a:t>t</a:t>
            </a:r>
            <a:r>
              <a:rPr sz="2400" spc="-10" dirty="0">
                <a:latin typeface="Verdana"/>
                <a:cs typeface="Verdana"/>
              </a:rPr>
              <a:t>)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=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5676" y="3095398"/>
            <a:ext cx="5382414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45" dirty="0">
                <a:latin typeface="Cambria"/>
                <a:cs typeface="Cambria"/>
              </a:rPr>
              <a:t>ۓ</a:t>
            </a:r>
            <a:r>
              <a:rPr sz="2000" spc="-15" dirty="0">
                <a:latin typeface="Verdana"/>
                <a:cs typeface="Verdana"/>
              </a:rPr>
              <a:t>1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if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ser</a:t>
            </a:r>
            <a:r>
              <a:rPr sz="2000" spc="-30" dirty="0">
                <a:latin typeface="Verdana"/>
                <a:cs typeface="Verdana"/>
              </a:rPr>
              <a:t>v</a:t>
            </a:r>
            <a:r>
              <a:rPr sz="2000" spc="-10" dirty="0">
                <a:latin typeface="Verdana"/>
                <a:cs typeface="Verdana"/>
              </a:rPr>
              <a:t>er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is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busy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Verdana"/>
                <a:cs typeface="Verdana"/>
              </a:rPr>
              <a:t>t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000" spc="-545" dirty="0">
                <a:latin typeface="Cambria"/>
                <a:cs typeface="Cambria"/>
              </a:rPr>
              <a:t>ە</a:t>
            </a:r>
            <a:r>
              <a:rPr sz="2000" spc="-15" dirty="0">
                <a:latin typeface="Verdana"/>
                <a:cs typeface="Verdana"/>
              </a:rPr>
              <a:t>0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if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ser</a:t>
            </a:r>
            <a:r>
              <a:rPr sz="2000" spc="-30" dirty="0">
                <a:latin typeface="Verdana"/>
                <a:cs typeface="Verdana"/>
              </a:rPr>
              <a:t>v</a:t>
            </a:r>
            <a:r>
              <a:rPr sz="2000" spc="-10" dirty="0">
                <a:latin typeface="Verdana"/>
                <a:cs typeface="Verdana"/>
              </a:rPr>
              <a:t>er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is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idle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Verdana"/>
                <a:cs typeface="Verdana"/>
              </a:rPr>
              <a:t>t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4428" y="3092195"/>
            <a:ext cx="217170" cy="78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8108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80304" y="836712"/>
            <a:ext cx="12011696" cy="4483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302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20" dirty="0">
                <a:latin typeface="Verdana"/>
                <a:cs typeface="Verdana"/>
              </a:rPr>
              <a:t>Suppos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virtua</a:t>
            </a:r>
            <a:r>
              <a:rPr sz="2400" spc="-10" dirty="0">
                <a:latin typeface="Verdana"/>
                <a:cs typeface="Verdana"/>
              </a:rPr>
              <a:t>l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customer</a:t>
            </a:r>
            <a:r>
              <a:rPr sz="2400" spc="-15" dirty="0">
                <a:latin typeface="Verdana"/>
                <a:cs typeface="Verdana"/>
              </a:rPr>
              <a:t>s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ar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generate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with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following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interarriva</a:t>
            </a:r>
            <a:r>
              <a:rPr sz="2400" spc="-10" dirty="0">
                <a:latin typeface="Verdana"/>
                <a:cs typeface="Verdana"/>
              </a:rPr>
              <a:t>l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tim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an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service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time</a:t>
            </a:r>
            <a:endParaRPr sz="24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1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0.4,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S</a:t>
            </a:r>
            <a:r>
              <a:rPr sz="2000" spc="-15" baseline="-20833" dirty="0">
                <a:latin typeface="Verdana"/>
                <a:cs typeface="Verdana"/>
              </a:rPr>
              <a:t>1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2.0</a:t>
            </a:r>
            <a:endParaRPr sz="20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2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1.2,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S</a:t>
            </a:r>
            <a:r>
              <a:rPr sz="2000" spc="-15" baseline="-20833" dirty="0">
                <a:latin typeface="Verdana"/>
                <a:cs typeface="Verdana"/>
              </a:rPr>
              <a:t>2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0.7</a:t>
            </a:r>
            <a:endParaRPr sz="20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3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0.5,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S</a:t>
            </a:r>
            <a:r>
              <a:rPr sz="2000" spc="-15" baseline="-20833" dirty="0">
                <a:latin typeface="Verdana"/>
                <a:cs typeface="Verdana"/>
              </a:rPr>
              <a:t>3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0.2</a:t>
            </a:r>
            <a:endParaRPr sz="20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4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1.7,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S</a:t>
            </a:r>
            <a:r>
              <a:rPr sz="2000" spc="-15" baseline="-20833" dirty="0">
                <a:latin typeface="Verdana"/>
                <a:cs typeface="Verdana"/>
              </a:rPr>
              <a:t>4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1.1</a:t>
            </a:r>
            <a:endParaRPr sz="20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5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0.2,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S</a:t>
            </a:r>
            <a:r>
              <a:rPr sz="2000" spc="-15" baseline="-20833" dirty="0">
                <a:latin typeface="Verdana"/>
                <a:cs typeface="Verdana"/>
              </a:rPr>
              <a:t>5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3.7</a:t>
            </a:r>
            <a:endParaRPr sz="20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6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1.6,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S</a:t>
            </a:r>
            <a:r>
              <a:rPr sz="2000" spc="-15" baseline="-20833" dirty="0">
                <a:latin typeface="Verdana"/>
                <a:cs typeface="Verdana"/>
              </a:rPr>
              <a:t>6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0.6</a:t>
            </a:r>
            <a:endParaRPr sz="20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60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7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0.2,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8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1.4,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A</a:t>
            </a:r>
            <a:r>
              <a:rPr sz="2000" spc="-15" baseline="-20833" dirty="0">
                <a:latin typeface="Verdana"/>
                <a:cs typeface="Verdana"/>
              </a:rPr>
              <a:t>9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37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1.9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15" dirty="0">
                <a:latin typeface="Verdana"/>
                <a:cs typeface="Verdana"/>
              </a:rPr>
              <a:t>In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compute</a:t>
            </a:r>
            <a:r>
              <a:rPr sz="2400" spc="-10" dirty="0">
                <a:latin typeface="Verdana"/>
                <a:cs typeface="Verdana"/>
              </a:rPr>
              <a:t>r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simulations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Verdana"/>
                <a:cs typeface="Verdana"/>
              </a:rPr>
              <a:t>A</a:t>
            </a:r>
            <a:r>
              <a:rPr sz="2400" spc="7" baseline="-21367" dirty="0">
                <a:latin typeface="Verdana"/>
                <a:cs typeface="Verdana"/>
              </a:rPr>
              <a:t>i</a:t>
            </a:r>
            <a:r>
              <a:rPr sz="2400" spc="-15" dirty="0">
                <a:latin typeface="Verdana"/>
                <a:cs typeface="Verdana"/>
              </a:rPr>
              <a:t>’s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an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</a:t>
            </a:r>
            <a:r>
              <a:rPr sz="2400" spc="7" baseline="-21367" dirty="0">
                <a:latin typeface="Verdana"/>
                <a:cs typeface="Verdana"/>
              </a:rPr>
              <a:t>i</a:t>
            </a:r>
            <a:r>
              <a:rPr sz="2400" spc="-15" dirty="0">
                <a:latin typeface="Verdana"/>
                <a:cs typeface="Verdana"/>
              </a:rPr>
              <a:t>’s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woul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generate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fro</a:t>
            </a:r>
            <a:r>
              <a:rPr sz="2400" spc="-20" dirty="0">
                <a:latin typeface="Verdana"/>
                <a:cs typeface="Verdana"/>
              </a:rPr>
              <a:t>m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thei</a:t>
            </a:r>
            <a:r>
              <a:rPr sz="2400" spc="-10" dirty="0">
                <a:latin typeface="Verdana"/>
                <a:cs typeface="Verdana"/>
              </a:rPr>
              <a:t>r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correspondin</a:t>
            </a:r>
            <a:r>
              <a:rPr sz="2400" spc="-15" dirty="0">
                <a:latin typeface="Verdana"/>
                <a:cs typeface="Verdana"/>
              </a:rPr>
              <a:t>g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probability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distributions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630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915332"/>
            <a:ext cx="12067504" cy="3921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20" dirty="0">
                <a:latin typeface="Verdana"/>
                <a:cs typeface="Verdana"/>
              </a:rPr>
              <a:t>Observ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an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recor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following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values: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1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Clock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1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list</a:t>
            </a:r>
            <a:endParaRPr sz="20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sz="2000" spc="-15" dirty="0">
                <a:latin typeface="Verdana"/>
                <a:cs typeface="Verdana"/>
              </a:rPr>
              <a:t>A: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time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for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next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endParaRPr sz="20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sz="2000" spc="-15" dirty="0">
                <a:latin typeface="Verdana"/>
                <a:cs typeface="Verdana"/>
              </a:rPr>
              <a:t>D: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for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next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departure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1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5" dirty="0">
                <a:latin typeface="Verdana"/>
                <a:cs typeface="Verdana"/>
              </a:rPr>
              <a:t>System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state</a:t>
            </a:r>
            <a:endParaRPr sz="20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sz="2000" spc="-10" dirty="0">
                <a:latin typeface="Verdana"/>
                <a:cs typeface="Verdana"/>
              </a:rPr>
              <a:t>Server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status</a:t>
            </a:r>
            <a:endParaRPr sz="20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sz="2000" spc="-15" dirty="0">
                <a:latin typeface="Verdana"/>
                <a:cs typeface="Verdana"/>
              </a:rPr>
              <a:t>Number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queue</a:t>
            </a:r>
            <a:endParaRPr sz="2000" dirty="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each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queue,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last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event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15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Statistica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counters</a:t>
            </a:r>
            <a:endParaRPr sz="2000" dirty="0">
              <a:latin typeface="Verdana"/>
              <a:cs typeface="Verdana"/>
            </a:endParaRPr>
          </a:p>
          <a:p>
            <a:pPr marL="1155700" marR="5080" lvl="2" indent="-228600">
              <a:lnSpc>
                <a:spcPts val="1939"/>
              </a:lnSpc>
              <a:spcBef>
                <a:spcPts val="45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sz="2000" spc="-15" dirty="0">
                <a:latin typeface="Verdana"/>
                <a:cs typeface="Verdana"/>
              </a:rPr>
              <a:t>Number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delayed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(=number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customer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has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ever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been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delayed,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includin</a:t>
            </a:r>
            <a:r>
              <a:rPr sz="2000" dirty="0">
                <a:latin typeface="Verdana"/>
                <a:cs typeface="Verdana"/>
              </a:rPr>
              <a:t>g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being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service.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Simulation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ends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when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it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value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6)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871" y="5245641"/>
            <a:ext cx="3287090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9A00"/>
              </a:buClr>
              <a:buSzPct val="63888"/>
              <a:buFont typeface="Wingdings"/>
              <a:buChar char=""/>
              <a:tabLst>
                <a:tab pos="241300" algn="l"/>
              </a:tabLst>
            </a:pPr>
            <a:r>
              <a:rPr sz="2000" dirty="0">
                <a:latin typeface="Verdana"/>
                <a:cs typeface="Verdana"/>
              </a:rPr>
              <a:t>Total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delay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(=</a:t>
            </a: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24130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241300" algn="l"/>
              </a:tabLst>
            </a:pPr>
            <a:r>
              <a:rPr sz="2000" spc="-15" dirty="0" smtClean="0">
                <a:latin typeface="Verdana"/>
                <a:cs typeface="Verdana"/>
              </a:rPr>
              <a:t>Area</a:t>
            </a:r>
            <a:r>
              <a:rPr sz="2000" spc="175" dirty="0" smtClean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under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Q(t)</a:t>
            </a:r>
            <a:endParaRPr sz="2000" dirty="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241300" algn="l"/>
              </a:tabLst>
            </a:pPr>
            <a:r>
              <a:rPr sz="2000" spc="-15" dirty="0">
                <a:latin typeface="Verdana"/>
                <a:cs typeface="Verdana"/>
              </a:rPr>
              <a:t>Area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under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B(t)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0783" y="5162482"/>
            <a:ext cx="478279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Verdana"/>
                <a:cs typeface="Verdana"/>
              </a:rPr>
              <a:t>where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n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number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delayed)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75347" y="5108722"/>
            <a:ext cx="775436" cy="614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94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119677" y="5140752"/>
            <a:ext cx="11543680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Verdana"/>
                <a:cs typeface="Verdana"/>
              </a:rPr>
              <a:t>Interarrival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times: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0.4,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1.2,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0.5,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1.7,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1.6,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1.4,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1.9,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2400" spc="-10" dirty="0">
                <a:latin typeface="Verdana"/>
                <a:cs typeface="Verdana"/>
              </a:rPr>
              <a:t>Service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times: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Verdana"/>
                <a:cs typeface="Verdana"/>
              </a:rPr>
              <a:t>2.0,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0.7,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1.1,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3.7,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0.6,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</a:p>
        </p:txBody>
      </p:sp>
      <p:sp>
        <p:nvSpPr>
          <p:cNvPr id="4" name="object 5"/>
          <p:cNvSpPr/>
          <p:nvPr/>
        </p:nvSpPr>
        <p:spPr>
          <a:xfrm>
            <a:off x="119677" y="836712"/>
            <a:ext cx="11947827" cy="376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51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-1" y="836711"/>
            <a:ext cx="31424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800" spc="-15" dirty="0">
                <a:latin typeface="Verdana"/>
                <a:cs typeface="Verdana"/>
              </a:rPr>
              <a:t>Initialization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776" y="5585791"/>
            <a:ext cx="11674697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Verdana"/>
                <a:cs typeface="Verdana"/>
              </a:rPr>
              <a:t>Interarrival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times: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0.4,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1.2,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0.5,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1.7,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1.6,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1.4,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1.9,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2400" spc="-10" dirty="0">
                <a:latin typeface="Verdana"/>
                <a:cs typeface="Verdana"/>
              </a:rPr>
              <a:t>Service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times: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Verdana"/>
                <a:cs typeface="Verdana"/>
              </a:rPr>
              <a:t>2.0,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0.7,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0.2,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1.1,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3.7,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0.6,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439420" y="1590845"/>
            <a:ext cx="11422022" cy="3564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2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-1" y="940359"/>
            <a:ext cx="959476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20" dirty="0">
                <a:latin typeface="Verdana"/>
                <a:cs typeface="Verdana"/>
              </a:rPr>
              <a:t>Even</a:t>
            </a:r>
            <a:r>
              <a:rPr sz="2400" spc="-10" dirty="0">
                <a:latin typeface="Verdana"/>
                <a:cs typeface="Verdana"/>
              </a:rPr>
              <a:t>t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1: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arrival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Verdana"/>
                <a:cs typeface="Verdana"/>
              </a:rPr>
              <a:t>of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Custome</a:t>
            </a:r>
            <a:r>
              <a:rPr sz="2400" spc="-10" dirty="0">
                <a:latin typeface="Verdana"/>
                <a:cs typeface="Verdana"/>
              </a:rPr>
              <a:t>r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1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439419" y="5277314"/>
            <a:ext cx="11576569" cy="1002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Verdana"/>
                <a:cs typeface="Verdana"/>
              </a:rPr>
              <a:t>Interarrival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times: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0.4,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1.2,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0.5,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1.7,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0.2,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1.6,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0.2,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1.4,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1.9,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2000" spc="-10" dirty="0">
                <a:latin typeface="Verdana"/>
                <a:cs typeface="Verdana"/>
              </a:rPr>
              <a:t>Service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times: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Verdana"/>
                <a:cs typeface="Verdana"/>
              </a:rPr>
              <a:t>2.0,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0.7,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0.2,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1.1,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3.7,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0.6,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…</a:t>
            </a:r>
          </a:p>
          <a:p>
            <a:pPr marL="12700" marR="5080">
              <a:lnSpc>
                <a:spcPct val="120000"/>
              </a:lnSpc>
            </a:pPr>
            <a:r>
              <a:rPr sz="2000" spc="-20" dirty="0">
                <a:latin typeface="Verdana"/>
                <a:cs typeface="Verdana"/>
              </a:rPr>
              <a:t>D</a:t>
            </a:r>
            <a:r>
              <a:rPr sz="2000" spc="-15" baseline="-20833" dirty="0">
                <a:latin typeface="Verdana"/>
                <a:cs typeface="Verdana"/>
              </a:rPr>
              <a:t>1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60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period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time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that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customer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1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has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been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in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queue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Total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delay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D</a:t>
            </a:r>
            <a:r>
              <a:rPr sz="2000" spc="-15" baseline="-20833" dirty="0">
                <a:latin typeface="Verdana"/>
                <a:cs typeface="Verdana"/>
              </a:rPr>
              <a:t>1</a:t>
            </a:r>
            <a:r>
              <a:rPr sz="2000" baseline="-20833" dirty="0">
                <a:latin typeface="Times New Roman"/>
                <a:cs typeface="Times New Roman"/>
              </a:rPr>
              <a:t> </a:t>
            </a:r>
            <a:r>
              <a:rPr sz="2000" spc="52" baseline="-2083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=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0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439420" y="1694491"/>
            <a:ext cx="9464434" cy="3302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2806382" y="5277314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97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Key</a:t>
            </a:r>
            <a:r>
              <a:rPr lang="en-US" sz="3200" spc="-18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Steps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in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4" name="object 3"/>
          <p:cNvSpPr txBox="1"/>
          <p:nvPr/>
        </p:nvSpPr>
        <p:spPr>
          <a:xfrm>
            <a:off x="180304" y="1043189"/>
            <a:ext cx="11797047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marR="4483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3" dirty="0">
                <a:cs typeface="Verdana"/>
              </a:rPr>
              <a:t>Collecting</a:t>
            </a:r>
            <a:r>
              <a:rPr sz="2800" spc="19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valid</a:t>
            </a:r>
            <a:r>
              <a:rPr sz="2800" spc="19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an</a:t>
            </a:r>
            <a:r>
              <a:rPr sz="2800" spc="-13" dirty="0">
                <a:cs typeface="Verdana"/>
              </a:rPr>
              <a:t>d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relevan</a:t>
            </a:r>
            <a:r>
              <a:rPr sz="2800" spc="-9" dirty="0">
                <a:cs typeface="Verdana"/>
              </a:rPr>
              <a:t>t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sourc</a:t>
            </a:r>
            <a:r>
              <a:rPr sz="2800" spc="-13" dirty="0">
                <a:cs typeface="Verdana"/>
              </a:rPr>
              <a:t>e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informatio</a:t>
            </a:r>
            <a:r>
              <a:rPr sz="2800" spc="-13" dirty="0">
                <a:cs typeface="Verdana"/>
              </a:rPr>
              <a:t>n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abou</a:t>
            </a:r>
            <a:r>
              <a:rPr sz="2800" spc="-9" dirty="0">
                <a:cs typeface="Verdana"/>
              </a:rPr>
              <a:t>t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the</a:t>
            </a:r>
            <a:r>
              <a:rPr sz="2800" spc="-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system</a:t>
            </a:r>
            <a:r>
              <a:rPr sz="2800" spc="19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(including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ke</a:t>
            </a:r>
            <a:r>
              <a:rPr sz="2800" spc="-13" dirty="0">
                <a:cs typeface="Verdana"/>
              </a:rPr>
              <a:t>y</a:t>
            </a:r>
            <a:r>
              <a:rPr sz="2800" spc="185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characteristics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an</a:t>
            </a:r>
            <a:r>
              <a:rPr sz="2800" spc="-13" dirty="0">
                <a:cs typeface="Verdana"/>
              </a:rPr>
              <a:t>d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behaviors)</a:t>
            </a:r>
            <a:endParaRPr sz="2800" dirty="0">
              <a:cs typeface="Verdana"/>
            </a:endParaRPr>
          </a:p>
          <a:p>
            <a:pPr marL="571500" indent="-571500">
              <a:spcBef>
                <a:spcPts val="22"/>
              </a:spcBef>
              <a:buFont typeface="Wingdings" panose="05000000000000000000" pitchFamily="2" charset="2"/>
              <a:buChar char="q"/>
            </a:pPr>
            <a:endParaRPr sz="4000" dirty="0">
              <a:cs typeface="Times New Roman"/>
            </a:endParaRPr>
          </a:p>
          <a:p>
            <a:pPr marL="468406" marR="587780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9" dirty="0">
                <a:cs typeface="Verdana"/>
              </a:rPr>
              <a:t>Setting,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approximations,</a:t>
            </a:r>
            <a:r>
              <a:rPr sz="2800" spc="19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assumptions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within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the</a:t>
            </a:r>
            <a:r>
              <a:rPr sz="2800" spc="-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simulation</a:t>
            </a:r>
            <a:endParaRPr sz="2800" dirty="0">
              <a:cs typeface="Verdana"/>
            </a:endParaRPr>
          </a:p>
          <a:p>
            <a:pPr marL="571500" indent="-571500">
              <a:spcBef>
                <a:spcPts val="22"/>
              </a:spcBef>
              <a:buFont typeface="Wingdings" panose="05000000000000000000" pitchFamily="2" charset="2"/>
              <a:buChar char="q"/>
            </a:pPr>
            <a:endParaRPr sz="4000" dirty="0">
              <a:cs typeface="Times New Roman"/>
            </a:endParaRPr>
          </a:p>
          <a:p>
            <a:pPr marL="468406" marR="851692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3" dirty="0">
                <a:cs typeface="Verdana"/>
              </a:rPr>
              <a:t>Justifying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th</a:t>
            </a:r>
            <a:r>
              <a:rPr sz="2800" spc="-13" dirty="0">
                <a:cs typeface="Verdana"/>
              </a:rPr>
              <a:t>e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fidelity</a:t>
            </a:r>
            <a:r>
              <a:rPr sz="2800" spc="19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an</a:t>
            </a:r>
            <a:r>
              <a:rPr sz="2800" spc="-13" dirty="0">
                <a:cs typeface="Verdana"/>
              </a:rPr>
              <a:t>d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validity</a:t>
            </a:r>
            <a:r>
              <a:rPr sz="2800" spc="19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f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th</a:t>
            </a:r>
            <a:r>
              <a:rPr sz="2800" spc="-13" dirty="0">
                <a:cs typeface="Verdana"/>
              </a:rPr>
              <a:t>e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simulation</a:t>
            </a:r>
            <a:r>
              <a:rPr sz="2800" spc="-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outcome</a:t>
            </a:r>
            <a:r>
              <a:rPr sz="2800" spc="-13" dirty="0">
                <a:cs typeface="Verdana"/>
              </a:rPr>
              <a:t>s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(data)</a:t>
            </a:r>
            <a:endParaRPr sz="2800" dirty="0">
              <a:cs typeface="Verdana"/>
            </a:endParaRPr>
          </a:p>
          <a:p>
            <a:pPr marL="571500" indent="-571500">
              <a:spcBef>
                <a:spcPts val="22"/>
              </a:spcBef>
              <a:buFont typeface="Wingdings" panose="05000000000000000000" pitchFamily="2" charset="2"/>
              <a:buChar char="q"/>
            </a:pPr>
            <a:endParaRPr sz="4000" dirty="0">
              <a:cs typeface="Times New Roman"/>
            </a:endParaRPr>
          </a:p>
          <a:p>
            <a:pPr marL="468406" marR="263352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b="1" spc="-13" dirty="0">
                <a:cs typeface="Verdana"/>
              </a:rPr>
              <a:t>Statistics</a:t>
            </a:r>
            <a:r>
              <a:rPr sz="2800" b="1" spc="199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is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th</a:t>
            </a:r>
            <a:r>
              <a:rPr sz="2800" spc="-13" dirty="0">
                <a:cs typeface="Verdana"/>
              </a:rPr>
              <a:t>e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stud</a:t>
            </a:r>
            <a:r>
              <a:rPr sz="2800" spc="-13" dirty="0">
                <a:cs typeface="Verdana"/>
              </a:rPr>
              <a:t>y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f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th</a:t>
            </a:r>
            <a:r>
              <a:rPr sz="2800" spc="-13" dirty="0">
                <a:cs typeface="Verdana"/>
              </a:rPr>
              <a:t>e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collection</a:t>
            </a:r>
            <a:r>
              <a:rPr sz="2800" spc="-9" dirty="0">
                <a:cs typeface="Verdana"/>
              </a:rPr>
              <a:t>,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organization,</a:t>
            </a:r>
            <a:r>
              <a:rPr sz="2800" spc="-9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analysis,</a:t>
            </a:r>
            <a:r>
              <a:rPr sz="2800" spc="176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interpretation</a:t>
            </a:r>
            <a:r>
              <a:rPr sz="2800" spc="19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80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presentatio</a:t>
            </a:r>
            <a:r>
              <a:rPr sz="2800" spc="-13" dirty="0">
                <a:cs typeface="Verdana"/>
              </a:rPr>
              <a:t>n</a:t>
            </a:r>
            <a:r>
              <a:rPr sz="2800" spc="185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9" dirty="0">
                <a:cs typeface="Verdana"/>
              </a:rPr>
              <a:t>f</a:t>
            </a:r>
            <a:r>
              <a:rPr sz="2800" spc="176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data</a:t>
            </a:r>
            <a:r>
              <a:rPr sz="2800" spc="-9" dirty="0">
                <a:cs typeface="Verdana"/>
              </a:rPr>
              <a:t>.</a:t>
            </a:r>
            <a:r>
              <a:rPr sz="2800" spc="180" dirty="0">
                <a:cs typeface="Times New Roman"/>
              </a:rPr>
              <a:t> </a:t>
            </a:r>
            <a:endParaRPr sz="28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396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991874"/>
            <a:ext cx="42608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2: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1" y="4968221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439420" y="1746007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2574564" y="4975570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3107964" y="4975570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2380" y="836712"/>
            <a:ext cx="42608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3: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3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581" y="4813059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7592" y="4794650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0992" y="4794650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4391" y="4794650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1800" y="1590845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8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56776" y="1043393"/>
            <a:ext cx="46983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4: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departur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1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977" y="5019740"/>
            <a:ext cx="8034020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2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period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of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that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customer</a:t>
            </a:r>
            <a:r>
              <a:rPr sz="1800" spc="16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2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has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been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in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the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queue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2.4-1.6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988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5388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8787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1988" y="53061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196" y="1797526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3977" y="6007293"/>
            <a:ext cx="4154804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Total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delay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1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2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0+0.8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0.8</a:t>
            </a:r>
            <a:endParaRPr sz="1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537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259806" y="927480"/>
            <a:ext cx="46983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5: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departur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2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7007" y="4903827"/>
            <a:ext cx="7251065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3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3.1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-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2.1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1.0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45018" y="488541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78418" y="488541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1817" y="488541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5018" y="519021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78418" y="519021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226" y="1681613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007" y="5891380"/>
            <a:ext cx="517779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Total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delay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1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2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3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0+0.8+1.0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1.8</a:t>
            </a:r>
            <a:endParaRPr sz="1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703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156776" y="953240"/>
            <a:ext cx="46983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6: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departur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3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613977" y="4929587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2741988" y="491117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3275388" y="491117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3808787" y="491117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2741988" y="521597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3275388" y="521597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3808787" y="521597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596196" y="1707373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463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2"/>
          <p:cNvSpPr txBox="1"/>
          <p:nvPr/>
        </p:nvSpPr>
        <p:spPr>
          <a:xfrm>
            <a:off x="8117708" y="5921954"/>
            <a:ext cx="18732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Verdana"/>
                <a:cs typeface="Verdana"/>
              </a:rPr>
              <a:t>64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049" y="914603"/>
            <a:ext cx="42608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7: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4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250" y="4890950"/>
            <a:ext cx="7251065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4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0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250" y="5878503"/>
            <a:ext cx="5970905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Total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delay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1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2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3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4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0+0.8+1.0+0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1.8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9261" y="48725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661" y="48725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6060" y="48725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9261" y="51773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661" y="51773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6060" y="51773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5660" y="487254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3469" y="1668736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01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56776" y="1043393"/>
            <a:ext cx="42608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8: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5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977" y="5019740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1988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5388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8787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1988" y="53061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5388" y="53061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8787" y="53061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18387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1787" y="5001331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196" y="1797526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9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31018" y="1000031"/>
            <a:ext cx="46983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9: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departur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4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219" y="4948958"/>
            <a:ext cx="7251065" cy="1202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5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0.9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Verdana"/>
                <a:cs typeface="Verdana"/>
              </a:rPr>
              <a:t>Total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delay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1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2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3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4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5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0+0.8+1.0+0+0.9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2.7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6230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9630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30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6230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9630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3029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26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60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6429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438" y="1784644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87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43896" y="1043390"/>
            <a:ext cx="44221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10: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097" y="5019737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9108" y="50013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2508" y="50013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5907" y="50013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9108" y="53061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2508" y="53061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5907" y="53061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5507" y="50013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8907" y="50013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9307" y="53061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2307" y="5001328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316" y="1797523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7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31018" y="1030511"/>
            <a:ext cx="44221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11: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7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219" y="5006858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6230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9630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30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6230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9630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3029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26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60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6429" y="52932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9429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92830" y="498844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0438" y="1784644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7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3" dirty="0" smtClean="0">
                <a:latin typeface="Verdana"/>
                <a:cs typeface="Verdana"/>
              </a:rPr>
              <a:t>Why does this</a:t>
            </a:r>
            <a:r>
              <a:rPr lang="en-US" sz="3200" spc="172" dirty="0" smtClean="0">
                <a:latin typeface="Times New Roman"/>
                <a:cs typeface="Times New Roman"/>
              </a:rPr>
              <a:t> </a:t>
            </a:r>
            <a:r>
              <a:rPr lang="en-US" sz="3200" spc="-18" dirty="0" smtClean="0">
                <a:latin typeface="Verdana"/>
                <a:cs typeface="Verdana"/>
              </a:rPr>
              <a:t>cours</a:t>
            </a:r>
            <a:r>
              <a:rPr lang="en-US" sz="3200" spc="-13" dirty="0" smtClean="0">
                <a:latin typeface="Verdana"/>
                <a:cs typeface="Verdana"/>
              </a:rPr>
              <a:t>e</a:t>
            </a:r>
            <a:r>
              <a:rPr lang="en-US" sz="3200" spc="172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>
                <a:latin typeface="Verdana"/>
                <a:cs typeface="Verdana"/>
              </a:rPr>
              <a:t>related</a:t>
            </a:r>
            <a:r>
              <a:rPr lang="en-US" sz="3200" spc="180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>
                <a:latin typeface="Verdana"/>
                <a:cs typeface="Verdana"/>
              </a:rPr>
              <a:t>to</a:t>
            </a:r>
            <a:r>
              <a:rPr lang="en-US" sz="3200" spc="172" dirty="0" smtClean="0">
                <a:latin typeface="Times New Roman"/>
                <a:cs typeface="Times New Roman"/>
              </a:rPr>
              <a:t> </a:t>
            </a:r>
            <a:r>
              <a:rPr lang="en-US" sz="3200" spc="-22" dirty="0" smtClean="0">
                <a:latin typeface="Verdana"/>
                <a:cs typeface="Verdana"/>
              </a:rPr>
              <a:t>your</a:t>
            </a:r>
            <a:r>
              <a:rPr lang="en-US" sz="3200" spc="185" dirty="0" smtClean="0">
                <a:latin typeface="Times New Roman"/>
                <a:cs typeface="Times New Roman"/>
              </a:rPr>
              <a:t> </a:t>
            </a:r>
            <a:r>
              <a:rPr lang="en-US" sz="3200" spc="-18" dirty="0" smtClean="0">
                <a:latin typeface="Verdana"/>
                <a:cs typeface="Verdana"/>
              </a:rPr>
              <a:t>career?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862883"/>
            <a:ext cx="12192000" cy="6011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86" lvl="1" indent="-252146">
              <a:spcBef>
                <a:spcPts val="383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  <a:tab pos="2885108" algn="l"/>
              </a:tabLst>
            </a:pPr>
            <a:r>
              <a:rPr sz="2800" u="sng" spc="-9" dirty="0" smtClean="0">
                <a:cs typeface="Verdana"/>
              </a:rPr>
              <a:t>If</a:t>
            </a:r>
            <a:r>
              <a:rPr sz="2800" u="sng" spc="13" dirty="0" smtClean="0">
                <a:cs typeface="Verdana"/>
              </a:rPr>
              <a:t> </a:t>
            </a:r>
            <a:r>
              <a:rPr sz="2800" u="sng" spc="-13" dirty="0">
                <a:cs typeface="Verdana"/>
              </a:rPr>
              <a:t>you </a:t>
            </a:r>
            <a:r>
              <a:rPr sz="2800" u="sng" spc="-4" dirty="0">
                <a:cs typeface="Verdana"/>
              </a:rPr>
              <a:t>will</a:t>
            </a:r>
            <a:r>
              <a:rPr sz="2800" u="sng" spc="22" dirty="0">
                <a:cs typeface="Verdana"/>
              </a:rPr>
              <a:t> </a:t>
            </a:r>
            <a:r>
              <a:rPr sz="2800" u="sng" spc="-18" dirty="0">
                <a:cs typeface="Verdana"/>
              </a:rPr>
              <a:t>work</a:t>
            </a:r>
            <a:r>
              <a:rPr sz="2800" u="sng" spc="1028" dirty="0">
                <a:cs typeface="Verdana"/>
              </a:rPr>
              <a:t> </a:t>
            </a:r>
            <a:r>
              <a:rPr lang="en-US" sz="2800" u="sng" spc="-9" dirty="0" smtClean="0">
                <a:cs typeface="Verdana"/>
              </a:rPr>
              <a:t>in the</a:t>
            </a:r>
            <a:r>
              <a:rPr sz="2800" u="sng" dirty="0" smtClean="0">
                <a:cs typeface="Verdana"/>
              </a:rPr>
              <a:t> </a:t>
            </a:r>
            <a:r>
              <a:rPr sz="2800" u="sng" dirty="0">
                <a:cs typeface="Verdana"/>
              </a:rPr>
              <a:t>IT</a:t>
            </a:r>
            <a:r>
              <a:rPr sz="2800" u="sng" spc="13" dirty="0">
                <a:cs typeface="Verdana"/>
              </a:rPr>
              <a:t> </a:t>
            </a:r>
            <a:r>
              <a:rPr sz="2800" u="sng" spc="-13" dirty="0">
                <a:cs typeface="Verdana"/>
              </a:rPr>
              <a:t>industry:</a:t>
            </a:r>
            <a:endParaRPr sz="2800" dirty="0">
              <a:cs typeface="Verdana"/>
            </a:endParaRPr>
          </a:p>
          <a:p>
            <a:pPr marL="1019790" marR="4483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800" spc="-13" dirty="0" smtClean="0">
                <a:cs typeface="Verdana"/>
              </a:rPr>
              <a:t>System</a:t>
            </a:r>
            <a:r>
              <a:rPr sz="2800" spc="154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and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network</a:t>
            </a:r>
            <a:r>
              <a:rPr sz="2800" spc="150" dirty="0" smtClean="0">
                <a:cs typeface="Times New Roman"/>
              </a:rPr>
              <a:t> </a:t>
            </a:r>
            <a:r>
              <a:rPr sz="2800" dirty="0" smtClean="0">
                <a:cs typeface="Verdana"/>
              </a:rPr>
              <a:t>design</a:t>
            </a:r>
            <a:r>
              <a:rPr sz="2800" spc="172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i</a:t>
            </a:r>
            <a:r>
              <a:rPr sz="2800" dirty="0" smtClean="0">
                <a:cs typeface="Verdana"/>
              </a:rPr>
              <a:t>s</a:t>
            </a:r>
            <a:r>
              <a:rPr sz="2800" spc="172" dirty="0" smtClean="0">
                <a:cs typeface="Times New Roman"/>
              </a:rPr>
              <a:t> </a:t>
            </a:r>
            <a:r>
              <a:rPr sz="2800" spc="-9" dirty="0" smtClean="0">
                <a:cs typeface="Verdana"/>
              </a:rPr>
              <a:t>very</a:t>
            </a:r>
            <a:r>
              <a:rPr sz="2800" spc="154" dirty="0" smtClean="0">
                <a:cs typeface="Times New Roman"/>
              </a:rPr>
              <a:t> </a:t>
            </a:r>
            <a:r>
              <a:rPr sz="2800" spc="-18" dirty="0" smtClean="0">
                <a:cs typeface="Verdana"/>
              </a:rPr>
              <a:t>importan</a:t>
            </a:r>
            <a:r>
              <a:rPr sz="2800" spc="-9" dirty="0" smtClean="0">
                <a:cs typeface="Verdana"/>
              </a:rPr>
              <a:t>t</a:t>
            </a:r>
            <a:r>
              <a:rPr sz="2800" spc="168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i</a:t>
            </a:r>
            <a:r>
              <a:rPr sz="2800" dirty="0" smtClean="0">
                <a:cs typeface="Verdana"/>
              </a:rPr>
              <a:t>n</a:t>
            </a:r>
            <a:r>
              <a:rPr sz="2800" spc="172" dirty="0" smtClean="0">
                <a:cs typeface="Times New Roman"/>
              </a:rPr>
              <a:t> </a:t>
            </a:r>
            <a:r>
              <a:rPr sz="2800" dirty="0" smtClean="0">
                <a:cs typeface="Verdana"/>
              </a:rPr>
              <a:t>middle</a:t>
            </a:r>
            <a:r>
              <a:rPr sz="2800" spc="180" dirty="0" smtClean="0">
                <a:cs typeface="Times New Roman"/>
              </a:rPr>
              <a:t> </a:t>
            </a:r>
            <a:r>
              <a:rPr sz="2800" spc="-9" dirty="0" smtClean="0">
                <a:cs typeface="Verdana"/>
              </a:rPr>
              <a:t>to</a:t>
            </a:r>
            <a:r>
              <a:rPr sz="2800" spc="-4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large</a:t>
            </a:r>
            <a:r>
              <a:rPr sz="2800" spc="172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scale</a:t>
            </a:r>
            <a:r>
              <a:rPr sz="2800" spc="172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I</a:t>
            </a:r>
            <a:r>
              <a:rPr sz="2800" dirty="0" smtClean="0">
                <a:cs typeface="Verdana"/>
              </a:rPr>
              <a:t>T</a:t>
            </a:r>
            <a:r>
              <a:rPr sz="2800" spc="168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projects</a:t>
            </a:r>
            <a:endParaRPr sz="2800" dirty="0" smtClean="0">
              <a:cs typeface="Verdana"/>
            </a:endParaRPr>
          </a:p>
          <a:p>
            <a:pPr marL="1019790" marR="33619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800" spc="-13" dirty="0" smtClean="0">
                <a:cs typeface="Verdana"/>
              </a:rPr>
              <a:t>Which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9" dirty="0" smtClean="0">
                <a:cs typeface="Verdana"/>
              </a:rPr>
              <a:t>require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fundamental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knowledge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i</a:t>
            </a:r>
            <a:r>
              <a:rPr sz="2800" dirty="0" smtClean="0">
                <a:cs typeface="Verdana"/>
              </a:rPr>
              <a:t>n</a:t>
            </a:r>
            <a:r>
              <a:rPr sz="2800" spc="168" dirty="0" smtClean="0">
                <a:cs typeface="Times New Roman"/>
              </a:rPr>
              <a:t> </a:t>
            </a:r>
            <a:r>
              <a:rPr sz="2800" spc="-13" dirty="0" err="1" smtClean="0">
                <a:cs typeface="Verdana"/>
              </a:rPr>
              <a:t>queueing</a:t>
            </a:r>
            <a:r>
              <a:rPr sz="2800" spc="176" dirty="0" smtClean="0">
                <a:cs typeface="Times New Roman"/>
              </a:rPr>
              <a:t> </a:t>
            </a:r>
            <a:r>
              <a:rPr sz="2800" spc="-9" dirty="0" smtClean="0">
                <a:cs typeface="Verdana"/>
              </a:rPr>
              <a:t>theory</a:t>
            </a:r>
            <a:r>
              <a:rPr sz="2800" spc="-4" dirty="0" smtClean="0">
                <a:cs typeface="Times New Roman"/>
              </a:rPr>
              <a:t> </a:t>
            </a:r>
            <a:r>
              <a:rPr sz="2800" spc="-18" dirty="0" smtClean="0">
                <a:cs typeface="Verdana"/>
              </a:rPr>
              <a:t>an</a:t>
            </a:r>
            <a:r>
              <a:rPr sz="2800" spc="-13" dirty="0" smtClean="0">
                <a:cs typeface="Verdana"/>
              </a:rPr>
              <a:t>d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statistics</a:t>
            </a:r>
            <a:r>
              <a:rPr sz="2800" dirty="0" smtClean="0">
                <a:cs typeface="Verdana"/>
              </a:rPr>
              <a:t>;</a:t>
            </a:r>
            <a:r>
              <a:rPr sz="2800" spc="180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simulatio</a:t>
            </a:r>
            <a:r>
              <a:rPr sz="2800" dirty="0" smtClean="0">
                <a:cs typeface="Verdana"/>
              </a:rPr>
              <a:t>n</a:t>
            </a:r>
            <a:r>
              <a:rPr sz="2800" spc="176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i</a:t>
            </a:r>
            <a:r>
              <a:rPr sz="2800" dirty="0" smtClean="0">
                <a:cs typeface="Verdana"/>
              </a:rPr>
              <a:t>s</a:t>
            </a:r>
            <a:r>
              <a:rPr sz="2800" spc="172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the</a:t>
            </a:r>
            <a:r>
              <a:rPr sz="2800" spc="163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basi</a:t>
            </a:r>
            <a:r>
              <a:rPr sz="2800" dirty="0" smtClean="0">
                <a:cs typeface="Verdana"/>
              </a:rPr>
              <a:t>c</a:t>
            </a:r>
            <a:r>
              <a:rPr sz="2800" spc="172" dirty="0" smtClean="0">
                <a:cs typeface="Times New Roman"/>
              </a:rPr>
              <a:t> </a:t>
            </a:r>
            <a:r>
              <a:rPr sz="2800" spc="-4" dirty="0" smtClean="0">
                <a:cs typeface="Verdana"/>
              </a:rPr>
              <a:t>skil</a:t>
            </a:r>
            <a:r>
              <a:rPr sz="2800" dirty="0" smtClean="0">
                <a:cs typeface="Verdana"/>
              </a:rPr>
              <a:t>l</a:t>
            </a:r>
            <a:r>
              <a:rPr sz="2800" spc="180" dirty="0" smtClean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too</a:t>
            </a:r>
            <a:r>
              <a:rPr lang="en-US" sz="2800" spc="-13" dirty="0" smtClean="0">
                <a:cs typeface="Verdana"/>
              </a:rPr>
              <a:t>.</a:t>
            </a:r>
            <a:endParaRPr sz="2800" dirty="0" smtClean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  <a:tab pos="3474009" algn="l"/>
              </a:tabLst>
            </a:pPr>
            <a:endParaRPr lang="en-US" sz="2800" u="sng" spc="-13" dirty="0" smtClean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  <a:tab pos="3474009" algn="l"/>
              </a:tabLst>
            </a:pPr>
            <a:r>
              <a:rPr sz="2800" u="sng" spc="-13" dirty="0" smtClean="0">
                <a:cs typeface="Verdana"/>
              </a:rPr>
              <a:t>If</a:t>
            </a:r>
            <a:r>
              <a:rPr sz="2800" u="sng" spc="9" dirty="0" smtClean="0">
                <a:cs typeface="Verdana"/>
              </a:rPr>
              <a:t> </a:t>
            </a:r>
            <a:r>
              <a:rPr sz="2800" u="sng" spc="-13" dirty="0">
                <a:cs typeface="Verdana"/>
              </a:rPr>
              <a:t>you </a:t>
            </a:r>
            <a:r>
              <a:rPr sz="2800" u="sng" spc="-4" dirty="0">
                <a:cs typeface="Verdana"/>
              </a:rPr>
              <a:t>will</a:t>
            </a:r>
            <a:r>
              <a:rPr sz="2800" u="sng" spc="22" dirty="0">
                <a:cs typeface="Verdana"/>
              </a:rPr>
              <a:t> </a:t>
            </a:r>
            <a:r>
              <a:rPr sz="2800" u="sng" spc="-18" dirty="0">
                <a:cs typeface="Verdana"/>
              </a:rPr>
              <a:t>work</a:t>
            </a:r>
            <a:r>
              <a:rPr sz="2800" u="sng" spc="1028" dirty="0">
                <a:cs typeface="Verdana"/>
              </a:rPr>
              <a:t> </a:t>
            </a:r>
            <a:r>
              <a:rPr sz="2800" u="sng" spc="62" dirty="0">
                <a:cs typeface="Times New Roman"/>
              </a:rPr>
              <a:t> </a:t>
            </a:r>
            <a:r>
              <a:rPr lang="en-US" sz="2800" u="sng" spc="-4" dirty="0" smtClean="0">
                <a:cs typeface="Verdana"/>
              </a:rPr>
              <a:t>i</a:t>
            </a:r>
            <a:r>
              <a:rPr lang="en-US" sz="2800" u="sng" dirty="0" smtClean="0">
                <a:cs typeface="Verdana"/>
              </a:rPr>
              <a:t>n</a:t>
            </a:r>
            <a:r>
              <a:rPr sz="2800" u="sng" spc="9" dirty="0" smtClean="0">
                <a:cs typeface="Verdana"/>
              </a:rPr>
              <a:t> </a:t>
            </a:r>
            <a:r>
              <a:rPr sz="2800" u="sng" spc="-9" dirty="0" smtClean="0">
                <a:cs typeface="Verdana"/>
              </a:rPr>
              <a:t>financin</a:t>
            </a:r>
            <a:r>
              <a:rPr sz="2800" u="sng" spc="-9248" dirty="0" smtClean="0">
                <a:cs typeface="Verdana"/>
              </a:rPr>
              <a:t>g</a:t>
            </a:r>
            <a:r>
              <a:rPr lang="en-US" sz="2800" u="sng" dirty="0">
                <a:cs typeface="Times New Roman"/>
              </a:rPr>
              <a:t> </a:t>
            </a:r>
            <a:r>
              <a:rPr lang="en-US" sz="2800" u="sng" dirty="0" smtClean="0">
                <a:cs typeface="Times New Roman"/>
              </a:rPr>
              <a:t>  o</a:t>
            </a:r>
            <a:r>
              <a:rPr sz="2800" u="sng" spc="-13" dirty="0" smtClean="0">
                <a:cs typeface="Verdana"/>
              </a:rPr>
              <a:t>r</a:t>
            </a:r>
            <a:r>
              <a:rPr sz="2800" u="sng" spc="-4" dirty="0" smtClean="0">
                <a:cs typeface="Verdana"/>
              </a:rPr>
              <a:t> </a:t>
            </a:r>
            <a:r>
              <a:rPr sz="2800" u="sng" spc="-13" dirty="0">
                <a:cs typeface="Verdana"/>
              </a:rPr>
              <a:t>big-data</a:t>
            </a:r>
            <a:r>
              <a:rPr sz="2800" u="sng" spc="9" dirty="0">
                <a:cs typeface="Verdana"/>
              </a:rPr>
              <a:t> </a:t>
            </a:r>
            <a:r>
              <a:rPr sz="2800" u="sng" spc="-9" dirty="0">
                <a:cs typeface="Verdana"/>
              </a:rPr>
              <a:t>related</a:t>
            </a:r>
            <a:r>
              <a:rPr sz="2800" u="sng" spc="9" dirty="0">
                <a:cs typeface="Verdana"/>
              </a:rPr>
              <a:t> </a:t>
            </a:r>
            <a:r>
              <a:rPr sz="2800" u="sng" spc="-13" dirty="0">
                <a:cs typeface="Verdana"/>
              </a:rPr>
              <a:t>industry:</a:t>
            </a:r>
            <a:endParaRPr sz="2800" u="sng" dirty="0">
              <a:cs typeface="Verdana"/>
            </a:endParaRPr>
          </a:p>
          <a:p>
            <a:pPr marL="1019790" marR="330591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800" dirty="0">
                <a:cs typeface="Verdana"/>
              </a:rPr>
              <a:t>Modeling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63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simulation</a:t>
            </a:r>
            <a:r>
              <a:rPr sz="2800" dirty="0">
                <a:cs typeface="Verdana"/>
              </a:rPr>
              <a:t>s</a:t>
            </a:r>
            <a:r>
              <a:rPr sz="2800" spc="172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are</a:t>
            </a:r>
            <a:r>
              <a:rPr sz="2800" spc="159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tw</a:t>
            </a:r>
            <a:r>
              <a:rPr sz="2800" dirty="0">
                <a:cs typeface="Verdana"/>
              </a:rPr>
              <a:t>o</a:t>
            </a:r>
            <a:r>
              <a:rPr sz="2800" spc="163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fundamental</a:t>
            </a:r>
            <a:r>
              <a:rPr sz="2800" spc="168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skill</a:t>
            </a:r>
            <a:r>
              <a:rPr sz="2800" dirty="0">
                <a:cs typeface="Verdana"/>
              </a:rPr>
              <a:t>s</a:t>
            </a:r>
            <a:r>
              <a:rPr sz="2800" spc="18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to</a:t>
            </a:r>
            <a:r>
              <a:rPr sz="2800" spc="-9" dirty="0">
                <a:cs typeface="Times New Roman"/>
              </a:rPr>
              <a:t> </a:t>
            </a:r>
            <a:r>
              <a:rPr sz="2800" dirty="0">
                <a:cs typeface="Verdana"/>
              </a:rPr>
              <a:t>establish</a:t>
            </a:r>
            <a:r>
              <a:rPr sz="2800" spc="180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5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tes</a:t>
            </a:r>
            <a:r>
              <a:rPr sz="2800" spc="-9" dirty="0">
                <a:cs typeface="Verdana"/>
              </a:rPr>
              <a:t>t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you</a:t>
            </a:r>
            <a:r>
              <a:rPr sz="2800" spc="-9" dirty="0">
                <a:cs typeface="Verdana"/>
              </a:rPr>
              <a:t>r</a:t>
            </a:r>
            <a:r>
              <a:rPr sz="2800" spc="15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idea</a:t>
            </a:r>
            <a:r>
              <a:rPr sz="2800" spc="-9" dirty="0">
                <a:cs typeface="Verdana"/>
              </a:rPr>
              <a:t>s</a:t>
            </a:r>
            <a:r>
              <a:rPr sz="2800" spc="172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o</a:t>
            </a:r>
            <a:r>
              <a:rPr sz="2800" spc="-13" dirty="0">
                <a:cs typeface="Verdana"/>
              </a:rPr>
              <a:t>n</a:t>
            </a:r>
            <a:r>
              <a:rPr sz="2800" spc="154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algorithms/systems</a:t>
            </a:r>
            <a:endParaRPr sz="2800" dirty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endParaRPr lang="en-US" sz="2800" u="sng" spc="-13" dirty="0" smtClean="0">
              <a:cs typeface="Verdana"/>
            </a:endParaRPr>
          </a:p>
          <a:p>
            <a:pPr marL="666786" lvl="1" indent="-252146">
              <a:spcBef>
                <a:spcPts val="379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800" u="sng" spc="-13" dirty="0" smtClean="0">
                <a:cs typeface="Verdana"/>
              </a:rPr>
              <a:t>If</a:t>
            </a:r>
            <a:r>
              <a:rPr sz="2800" u="sng" spc="18" dirty="0" smtClean="0">
                <a:cs typeface="Verdana"/>
              </a:rPr>
              <a:t> </a:t>
            </a:r>
            <a:r>
              <a:rPr sz="2800" u="sng" spc="-13" dirty="0">
                <a:cs typeface="Verdana"/>
              </a:rPr>
              <a:t>you </a:t>
            </a:r>
            <a:r>
              <a:rPr sz="2800" u="sng" spc="-4" dirty="0">
                <a:cs typeface="Verdana"/>
              </a:rPr>
              <a:t>will</a:t>
            </a:r>
            <a:r>
              <a:rPr sz="2800" u="sng" spc="18" dirty="0">
                <a:cs typeface="Verdana"/>
              </a:rPr>
              <a:t> </a:t>
            </a:r>
            <a:r>
              <a:rPr sz="2800" u="sng" spc="-18" dirty="0">
                <a:cs typeface="Verdana"/>
              </a:rPr>
              <a:t>pursue</a:t>
            </a:r>
            <a:r>
              <a:rPr sz="2800" u="sng" spc="-4" dirty="0">
                <a:cs typeface="Verdana"/>
              </a:rPr>
              <a:t> </a:t>
            </a:r>
            <a:r>
              <a:rPr sz="2800" u="sng" spc="-9" dirty="0">
                <a:cs typeface="Verdana"/>
              </a:rPr>
              <a:t>further</a:t>
            </a:r>
            <a:r>
              <a:rPr sz="2800" u="sng" spc="-4" dirty="0">
                <a:cs typeface="Verdana"/>
              </a:rPr>
              <a:t> studies:</a:t>
            </a:r>
            <a:endParaRPr sz="2800" dirty="0">
              <a:cs typeface="Verdana"/>
            </a:endParaRPr>
          </a:p>
          <a:p>
            <a:pPr marL="1019790" marR="241500" lvl="2" indent="-201717">
              <a:spcBef>
                <a:spcPts val="379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019790" algn="l"/>
              </a:tabLst>
            </a:pPr>
            <a:r>
              <a:rPr sz="2800" dirty="0">
                <a:cs typeface="Verdana"/>
              </a:rPr>
              <a:t>Modeling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and</a:t>
            </a:r>
            <a:r>
              <a:rPr sz="2800" spc="163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simulatio</a:t>
            </a:r>
            <a:r>
              <a:rPr sz="2800" dirty="0">
                <a:cs typeface="Verdana"/>
              </a:rPr>
              <a:t>n</a:t>
            </a:r>
            <a:r>
              <a:rPr sz="2800" spc="176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are</a:t>
            </a:r>
            <a:r>
              <a:rPr sz="2800" spc="159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essential</a:t>
            </a:r>
            <a:r>
              <a:rPr sz="2800" spc="172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for</a:t>
            </a:r>
            <a:r>
              <a:rPr sz="2800" spc="163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researchers</a:t>
            </a:r>
            <a:r>
              <a:rPr sz="2800" spc="146" dirty="0">
                <a:cs typeface="Times New Roman"/>
              </a:rPr>
              <a:t> </a:t>
            </a:r>
            <a:r>
              <a:rPr sz="2800" spc="-4" dirty="0">
                <a:cs typeface="Verdana"/>
              </a:rPr>
              <a:t>in</a:t>
            </a:r>
            <a:r>
              <a:rPr sz="2800" spc="-4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information</a:t>
            </a:r>
            <a:r>
              <a:rPr sz="2800" spc="176" dirty="0">
                <a:cs typeface="Times New Roman"/>
              </a:rPr>
              <a:t> </a:t>
            </a:r>
            <a:r>
              <a:rPr sz="2800" spc="-9" dirty="0">
                <a:cs typeface="Verdana"/>
              </a:rPr>
              <a:t>engineering</a:t>
            </a:r>
            <a:r>
              <a:rPr sz="2800" spc="168" dirty="0">
                <a:cs typeface="Times New Roman"/>
              </a:rPr>
              <a:t> </a:t>
            </a:r>
            <a:r>
              <a:rPr sz="2800" spc="-13" dirty="0">
                <a:cs typeface="Verdana"/>
              </a:rPr>
              <a:t>(networking</a:t>
            </a:r>
            <a:r>
              <a:rPr sz="2800" spc="-9" dirty="0">
                <a:cs typeface="Verdana"/>
              </a:rPr>
              <a:t>,</a:t>
            </a:r>
            <a:r>
              <a:rPr sz="2800" spc="154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communication,</a:t>
            </a:r>
            <a:r>
              <a:rPr sz="2800" spc="-9" dirty="0">
                <a:cs typeface="Times New Roman"/>
              </a:rPr>
              <a:t> </a:t>
            </a:r>
            <a:r>
              <a:rPr sz="2800" spc="-18" dirty="0">
                <a:cs typeface="Verdana"/>
              </a:rPr>
              <a:t>imag</a:t>
            </a:r>
            <a:r>
              <a:rPr sz="2800" spc="-13" dirty="0">
                <a:cs typeface="Verdana"/>
              </a:rPr>
              <a:t>e</a:t>
            </a:r>
            <a:r>
              <a:rPr sz="2800" spc="172" dirty="0">
                <a:cs typeface="Times New Roman"/>
              </a:rPr>
              <a:t> </a:t>
            </a:r>
            <a:r>
              <a:rPr sz="2800" spc="-13" dirty="0" smtClean="0">
                <a:cs typeface="Verdana"/>
              </a:rPr>
              <a:t>processing</a:t>
            </a:r>
            <a:r>
              <a:rPr sz="2800" spc="-4" dirty="0" smtClean="0">
                <a:cs typeface="Verdana"/>
              </a:rPr>
              <a:t>)</a:t>
            </a:r>
            <a:endParaRPr sz="2800" dirty="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061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343520" y="4543218"/>
            <a:ext cx="72510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62815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24715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30049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35383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2471531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3004931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3538330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41479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46813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4071730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/>
          <p:nvPr/>
        </p:nvSpPr>
        <p:spPr>
          <a:xfrm>
            <a:off x="52147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57481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/>
          <p:nvPr/>
        </p:nvSpPr>
        <p:spPr>
          <a:xfrm>
            <a:off x="24715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/>
          <p:cNvSpPr/>
          <p:nvPr/>
        </p:nvSpPr>
        <p:spPr>
          <a:xfrm>
            <a:off x="30049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/>
          <p:cNvSpPr/>
          <p:nvPr/>
        </p:nvSpPr>
        <p:spPr>
          <a:xfrm>
            <a:off x="35383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/>
          <p:cNvSpPr/>
          <p:nvPr/>
        </p:nvSpPr>
        <p:spPr>
          <a:xfrm>
            <a:off x="2471531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/>
          <p:cNvSpPr/>
          <p:nvPr/>
        </p:nvSpPr>
        <p:spPr>
          <a:xfrm>
            <a:off x="3004931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/>
          <p:cNvSpPr/>
          <p:nvPr/>
        </p:nvSpPr>
        <p:spPr>
          <a:xfrm>
            <a:off x="3538330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/>
          <p:cNvSpPr/>
          <p:nvPr/>
        </p:nvSpPr>
        <p:spPr>
          <a:xfrm>
            <a:off x="41479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/>
          <p:cNvSpPr/>
          <p:nvPr/>
        </p:nvSpPr>
        <p:spPr>
          <a:xfrm>
            <a:off x="46813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/>
          <p:cNvSpPr/>
          <p:nvPr/>
        </p:nvSpPr>
        <p:spPr>
          <a:xfrm>
            <a:off x="4071730" y="48296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/>
          <p:cNvSpPr/>
          <p:nvPr/>
        </p:nvSpPr>
        <p:spPr>
          <a:xfrm>
            <a:off x="5214730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/>
          <p:cNvSpPr/>
          <p:nvPr/>
        </p:nvSpPr>
        <p:spPr>
          <a:xfrm>
            <a:off x="57481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/>
          <p:cNvSpPr/>
          <p:nvPr/>
        </p:nvSpPr>
        <p:spPr>
          <a:xfrm>
            <a:off x="6281531" y="4524809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/>
          <p:cNvSpPr/>
          <p:nvPr/>
        </p:nvSpPr>
        <p:spPr>
          <a:xfrm>
            <a:off x="325739" y="1321004"/>
            <a:ext cx="7498841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"/>
          <p:cNvSpPr txBox="1"/>
          <p:nvPr/>
        </p:nvSpPr>
        <p:spPr>
          <a:xfrm>
            <a:off x="79503" y="914604"/>
            <a:ext cx="44221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12: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arrival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8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1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208291" y="1004754"/>
            <a:ext cx="7080884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Even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13: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departur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5,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6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end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queueing</a:t>
            </a:r>
            <a:r>
              <a:rPr sz="2000" spc="-10" dirty="0">
                <a:latin typeface="Verdana"/>
                <a:cs typeface="Verdana"/>
              </a:rPr>
              <a:t>,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w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hav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collected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CC3300"/>
                </a:solidFill>
                <a:latin typeface="Verdana"/>
                <a:cs typeface="Verdana"/>
              </a:rPr>
              <a:t>6</a:t>
            </a:r>
            <a:r>
              <a:rPr sz="2000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CC3300"/>
                </a:solidFill>
                <a:latin typeface="Verdana"/>
                <a:cs typeface="Verdana"/>
              </a:rPr>
              <a:t>piece</a:t>
            </a:r>
            <a:r>
              <a:rPr sz="2000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CC3300"/>
                </a:solidFill>
                <a:latin typeface="Verdana"/>
                <a:cs typeface="Verdana"/>
              </a:rPr>
              <a:t>o</a:t>
            </a:r>
            <a:r>
              <a:rPr sz="2000" spc="-10" dirty="0">
                <a:solidFill>
                  <a:srgbClr val="CC3300"/>
                </a:solidFill>
                <a:latin typeface="Verdana"/>
                <a:cs typeface="Verdana"/>
              </a:rPr>
              <a:t>f</a:t>
            </a:r>
            <a:r>
              <a:rPr sz="2000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CC3300"/>
                </a:solidFill>
                <a:latin typeface="Verdana"/>
                <a:cs typeface="Verdana"/>
              </a:rPr>
              <a:t>data</a:t>
            </a:r>
            <a:r>
              <a:rPr sz="2000" spc="-10" dirty="0">
                <a:solidFill>
                  <a:srgbClr val="CC3300"/>
                </a:solidFill>
                <a:latin typeface="Verdana"/>
                <a:cs typeface="Verdana"/>
              </a:rPr>
              <a:t>!</a:t>
            </a:r>
            <a:r>
              <a:rPr sz="2000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CC3300"/>
                </a:solidFill>
                <a:latin typeface="Verdana"/>
                <a:cs typeface="Verdana"/>
              </a:rPr>
              <a:t>Quit!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5492" y="4956704"/>
            <a:ext cx="7787005" cy="128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Interarrival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0.4,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1.2,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0.5,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1.4,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1.9,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160905" algn="l"/>
              </a:tabLst>
            </a:pPr>
            <a:r>
              <a:rPr sz="1800" spc="-10" dirty="0">
                <a:latin typeface="Verdana"/>
                <a:cs typeface="Verdana"/>
              </a:rPr>
              <a:t>Service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times: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Verdana"/>
                <a:cs typeface="Verdana"/>
              </a:rPr>
              <a:t>2.0,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0.2,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1.1,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3.7,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0.6,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6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Verdana"/>
                <a:cs typeface="Verdana"/>
              </a:rPr>
              <a:t>Total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delay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1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2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3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4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22" baseline="-20833" dirty="0">
                <a:latin typeface="Verdana"/>
                <a:cs typeface="Verdana"/>
              </a:rPr>
              <a:t>5</a:t>
            </a:r>
            <a:r>
              <a:rPr sz="1800" spc="-15" dirty="0">
                <a:latin typeface="Verdana"/>
                <a:cs typeface="Verdana"/>
              </a:rPr>
              <a:t>+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15" baseline="-20833" dirty="0">
                <a:latin typeface="Verdana"/>
                <a:cs typeface="Verdana"/>
              </a:rPr>
              <a:t>6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0+0.8+1.0+0+0.9+3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5.7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03503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3503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6903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60302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93503" y="52674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6903" y="52674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0302" y="52674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69902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03302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93702" y="52674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36702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70103" y="49626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5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711" y="1758887"/>
            <a:ext cx="7486650" cy="298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03302" y="5267492"/>
            <a:ext cx="462915" cy="240029"/>
          </a:xfrm>
          <a:custGeom>
            <a:avLst/>
            <a:gdLst/>
            <a:ahLst/>
            <a:cxnLst/>
            <a:rect l="l" t="t" r="r" b="b"/>
            <a:pathLst>
              <a:path w="462914" h="240029">
                <a:moveTo>
                  <a:pt x="457199" y="0"/>
                </a:moveTo>
                <a:lnTo>
                  <a:pt x="0" y="228599"/>
                </a:lnTo>
                <a:lnTo>
                  <a:pt x="5333" y="240029"/>
                </a:lnTo>
                <a:lnTo>
                  <a:pt x="462533" y="11429"/>
                </a:lnTo>
                <a:lnTo>
                  <a:pt x="457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Paper-and-Pencil</a:t>
            </a:r>
            <a:r>
              <a:rPr lang="en-US" sz="3200" spc="-30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Simulation</a:t>
            </a:r>
            <a:endParaRPr lang="en-GB" sz="3200" b="1" dirty="0"/>
          </a:p>
        </p:txBody>
      </p:sp>
      <p:sp>
        <p:nvSpPr>
          <p:cNvPr id="3" name="object 4"/>
          <p:cNvSpPr txBox="1"/>
          <p:nvPr/>
        </p:nvSpPr>
        <p:spPr>
          <a:xfrm>
            <a:off x="1095335" y="5957509"/>
            <a:ext cx="23514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Verdana"/>
                <a:cs typeface="Verdana"/>
              </a:rPr>
              <a:t>Stopping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-40" dirty="0">
                <a:latin typeface="Verdana"/>
                <a:cs typeface="Verdana"/>
              </a:rPr>
              <a:t>v</a:t>
            </a:r>
            <a:r>
              <a:rPr sz="2400" spc="-15" dirty="0">
                <a:latin typeface="Verdana"/>
                <a:cs typeface="Verdana"/>
              </a:rPr>
              <a:t>ent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194650" y="987531"/>
            <a:ext cx="2464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1800" spc="-10" dirty="0">
                <a:latin typeface="Verdana"/>
                <a:cs typeface="Verdana"/>
              </a:rPr>
              <a:t>Simulation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Record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35083"/>
              </p:ext>
            </p:extLst>
          </p:nvPr>
        </p:nvGraphicFramePr>
        <p:xfrm>
          <a:off x="351451" y="1460713"/>
          <a:ext cx="9281947" cy="4496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5700"/>
                <a:gridCol w="564988"/>
                <a:gridCol w="1937103"/>
                <a:gridCol w="645700"/>
                <a:gridCol w="726413"/>
                <a:gridCol w="1291402"/>
                <a:gridCol w="807126"/>
                <a:gridCol w="807126"/>
                <a:gridCol w="564988"/>
                <a:gridCol w="726413"/>
                <a:gridCol w="564988"/>
              </a:tblGrid>
              <a:tr h="720939">
                <a:tc>
                  <a:txBody>
                    <a:bodyPr/>
                    <a:lstStyle/>
                    <a:p>
                      <a:pPr marL="64135" marR="81915">
                        <a:lnSpc>
                          <a:spcPct val="12580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ent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</a:t>
                      </a: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ime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Description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14604" indent="-635">
                        <a:lnSpc>
                          <a:spcPct val="105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Ser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status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 marR="47625">
                        <a:lnSpc>
                          <a:spcPct val="10500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in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queue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460375" indent="-635">
                        <a:lnSpc>
                          <a:spcPct val="10500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Time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2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marR="80010" indent="-635">
                        <a:lnSpc>
                          <a:spcPct val="101299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Tim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200" spc="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last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ent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70485" indent="-1270">
                        <a:lnSpc>
                          <a:spcPct val="10500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del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ay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ed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34925" indent="-1905">
                        <a:lnSpc>
                          <a:spcPct val="105000"/>
                        </a:lnSpc>
                      </a:pPr>
                      <a:r>
                        <a:rPr sz="1200" spc="-135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otal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del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y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11125" indent="-635">
                        <a:lnSpc>
                          <a:spcPct val="101299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Area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under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Q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(t)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indent="-635">
                        <a:lnSpc>
                          <a:spcPct val="101299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Area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under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B(t)</a:t>
                      </a: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5857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7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9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0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3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3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.3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3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.9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5.6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7.2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8.6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Departure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Departure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Departure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4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Departure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4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6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7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Arri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8</a:t>
                      </a:r>
                    </a:p>
                    <a:p>
                      <a:pPr marL="15621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Departure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 marR="862330">
                        <a:lnSpc>
                          <a:spcPct val="1467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---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.6,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2.1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---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---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 marR="862330">
                        <a:lnSpc>
                          <a:spcPct val="1467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---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 marR="861694">
                        <a:lnSpc>
                          <a:spcPct val="1467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---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.6,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5.8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.6,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5.8,</a:t>
                      </a:r>
                      <a:r>
                        <a:rPr sz="12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7.2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.8,</a:t>
                      </a:r>
                      <a:r>
                        <a:rPr sz="12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7.2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0.4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1.6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3.1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3.3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4.0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4.9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5.6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8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12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19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1.8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2.7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2.7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5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0.5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lang="en-US" sz="1200" spc="-5" dirty="0" smtClean="0">
                          <a:latin typeface="Verdana"/>
                          <a:cs typeface="Verdana"/>
                        </a:rPr>
                        <a:t>1.1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 smtClean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 smtClean="0">
                          <a:latin typeface="Verdana"/>
                          <a:cs typeface="Verdana"/>
                        </a:rPr>
                        <a:t>.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8</a:t>
                      </a:r>
                      <a:endParaRPr sz="1200" dirty="0">
                        <a:latin typeface="Verdana"/>
                        <a:cs typeface="Verdana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.8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.8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.8</a:t>
                      </a:r>
                    </a:p>
                    <a:p>
                      <a:pPr marL="1092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2.9</a:t>
                      </a: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5.7</a:t>
                      </a:r>
                    </a:p>
                    <a:p>
                      <a:pPr marL="1098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9.9</a:t>
                      </a: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1.2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1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2.0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2.7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2.9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2.9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3.1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4.0</a:t>
                      </a: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4.7</a:t>
                      </a: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.9</a:t>
                      </a: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6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.3</a:t>
                      </a: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.7</a:t>
                      </a:r>
                    </a:p>
                  </a:txBody>
                  <a:tcPr marL="0" marR="0" marT="0" marB="0">
                    <a:lnL w="23367">
                      <a:solidFill>
                        <a:srgbClr val="000000"/>
                      </a:solidFill>
                      <a:prstDash val="solid"/>
                    </a:lnL>
                    <a:lnR w="23367">
                      <a:solidFill>
                        <a:srgbClr val="000000"/>
                      </a:solidFill>
                      <a:prstDash val="solid"/>
                    </a:lnR>
                    <a:lnT w="23367">
                      <a:solidFill>
                        <a:srgbClr val="000000"/>
                      </a:solidFill>
                      <a:prstDash val="solid"/>
                    </a:lnT>
                    <a:lnB w="23367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54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Simulation:</a:t>
            </a:r>
            <a:r>
              <a:rPr lang="en-US" sz="3200" spc="10" dirty="0">
                <a:latin typeface="Times New Roman"/>
                <a:cs typeface="Times New Roman"/>
              </a:rPr>
              <a:t> </a:t>
            </a:r>
            <a:r>
              <a:rPr lang="en-US" sz="3200" spc="-15" dirty="0"/>
              <a:t>Result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375716" y="966116"/>
            <a:ext cx="36703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15" dirty="0">
                <a:latin typeface="Verdana"/>
                <a:cs typeface="Verdana"/>
              </a:rPr>
              <a:t>Plo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Q(t)</a:t>
            </a:r>
            <a:r>
              <a:rPr sz="2000" spc="-10" dirty="0">
                <a:latin typeface="Verdana"/>
                <a:cs typeface="Verdana"/>
              </a:rPr>
              <a:t>: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queu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length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6966" y="1421139"/>
            <a:ext cx="8633460" cy="427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29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5" dirty="0"/>
              <a:t>Simulation:</a:t>
            </a:r>
            <a:r>
              <a:rPr lang="en-US" sz="3200" spc="10" dirty="0">
                <a:latin typeface="Times New Roman"/>
                <a:cs typeface="Times New Roman"/>
              </a:rPr>
              <a:t> </a:t>
            </a:r>
            <a:r>
              <a:rPr lang="en-US" sz="3200" spc="-15" dirty="0"/>
              <a:t>Result</a:t>
            </a:r>
            <a:endParaRPr lang="en-GB" sz="3200" b="1" dirty="0"/>
          </a:p>
        </p:txBody>
      </p:sp>
      <p:sp>
        <p:nvSpPr>
          <p:cNvPr id="3" name="object 2"/>
          <p:cNvSpPr/>
          <p:nvPr/>
        </p:nvSpPr>
        <p:spPr>
          <a:xfrm>
            <a:off x="416588" y="1249841"/>
            <a:ext cx="7781544" cy="4726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118138" y="940359"/>
            <a:ext cx="396112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15" dirty="0">
                <a:latin typeface="Verdana"/>
                <a:cs typeface="Verdana"/>
              </a:rPr>
              <a:t>Plo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B(t)</a:t>
            </a:r>
            <a:r>
              <a:rPr sz="2000" spc="-10" dirty="0">
                <a:latin typeface="Verdana"/>
                <a:cs typeface="Verdana"/>
              </a:rPr>
              <a:t>: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serve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business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447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5" dirty="0"/>
              <a:t>Averag</a:t>
            </a:r>
            <a:r>
              <a:rPr lang="en-US" sz="3200" spc="-15" dirty="0"/>
              <a:t>e</a:t>
            </a:r>
            <a:r>
              <a:rPr lang="en-US" sz="3200" spc="5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Delay</a:t>
            </a:r>
            <a:r>
              <a:rPr lang="en-US" sz="3200" spc="5" dirty="0">
                <a:latin typeface="Times New Roman"/>
                <a:cs typeface="Times New Roman"/>
              </a:rPr>
              <a:t> </a:t>
            </a:r>
            <a:r>
              <a:rPr lang="en-US" sz="3200" dirty="0"/>
              <a:t>in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Queue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04498" y="1005081"/>
            <a:ext cx="11808460" cy="728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single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simulation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an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estimate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400" i="1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valu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i="1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o</a:t>
            </a:r>
            <a:r>
              <a:rPr sz="2400" i="1" spc="-10" dirty="0">
                <a:solidFill>
                  <a:srgbClr val="CC3300"/>
                </a:solidFill>
                <a:latin typeface="Verdana"/>
                <a:cs typeface="Verdana"/>
              </a:rPr>
              <a:t>f</a:t>
            </a:r>
            <a:r>
              <a:rPr sz="2400" i="1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averag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dela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y</a:t>
            </a:r>
            <a:r>
              <a:rPr sz="2400" i="1" spc="20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queue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5" dirty="0">
                <a:latin typeface="Verdana"/>
                <a:cs typeface="Verdana"/>
              </a:rPr>
              <a:t>Average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Verdana"/>
                <a:cs typeface="Verdana"/>
              </a:rPr>
              <a:t>n</a:t>
            </a:r>
            <a:r>
              <a:rPr sz="2000" i="1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Di’s: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98" y="4593473"/>
            <a:ext cx="1180846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15" dirty="0">
                <a:latin typeface="Verdana"/>
                <a:cs typeface="Verdana"/>
              </a:rPr>
              <a:t>I</a:t>
            </a:r>
            <a:r>
              <a:rPr sz="2400" spc="-10" dirty="0">
                <a:latin typeface="Verdana"/>
                <a:cs typeface="Verdana"/>
              </a:rPr>
              <a:t>f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Verdana"/>
                <a:cs typeface="Verdana"/>
              </a:rPr>
              <a:t>w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ru</a:t>
            </a:r>
            <a:r>
              <a:rPr sz="2400" spc="-15" dirty="0">
                <a:latin typeface="Verdana"/>
                <a:cs typeface="Verdana"/>
              </a:rPr>
              <a:t>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simulation</a:t>
            </a:r>
            <a:r>
              <a:rPr sz="2400" spc="-15" dirty="0">
                <a:latin typeface="Verdana"/>
                <a:cs typeface="Verdana"/>
              </a:rPr>
              <a:t>s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man</a:t>
            </a:r>
            <a:r>
              <a:rPr sz="2400" spc="-15" dirty="0">
                <a:latin typeface="Verdana"/>
                <a:cs typeface="Verdana"/>
              </a:rPr>
              <a:t>y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times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the</a:t>
            </a:r>
            <a:r>
              <a:rPr sz="2400" spc="-15" dirty="0">
                <a:latin typeface="Verdana"/>
                <a:cs typeface="Verdana"/>
              </a:rPr>
              <a:t>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Verdana"/>
                <a:cs typeface="Verdana"/>
              </a:rPr>
              <a:t>w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wil</a:t>
            </a:r>
            <a:r>
              <a:rPr sz="2400" spc="-10" dirty="0">
                <a:latin typeface="Verdana"/>
                <a:cs typeface="Verdana"/>
              </a:rPr>
              <a:t>l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obtain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the</a:t>
            </a:r>
            <a:endParaRPr sz="2400" dirty="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expecte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400" i="1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averag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i="1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dela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y</a:t>
            </a:r>
            <a:r>
              <a:rPr sz="2400" i="1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CC3300"/>
                </a:solidFill>
                <a:latin typeface="Verdana"/>
                <a:cs typeface="Verdana"/>
              </a:rPr>
              <a:t>in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queue</a:t>
            </a:r>
            <a:r>
              <a:rPr sz="2400" i="1" spc="-10" dirty="0">
                <a:solidFill>
                  <a:srgbClr val="CC3300"/>
                </a:solidFill>
                <a:latin typeface="Verdana"/>
                <a:cs typeface="Verdana"/>
              </a:rPr>
              <a:t>,</a:t>
            </a:r>
            <a:r>
              <a:rPr sz="24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CC3300"/>
                </a:solidFill>
                <a:latin typeface="Verdana"/>
                <a:cs typeface="Verdana"/>
              </a:rPr>
              <a:t>d(n)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3785" y="3510192"/>
            <a:ext cx="833119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i="1" spc="-785" dirty="0">
                <a:latin typeface="Times New Roman"/>
                <a:cs typeface="Times New Roman"/>
              </a:rPr>
              <a:t>d</a:t>
            </a:r>
            <a:r>
              <a:rPr sz="3750" spc="127" baseline="17777" dirty="0">
                <a:latin typeface="Times New Roman"/>
                <a:cs typeface="Times New Roman"/>
              </a:rPr>
              <a:t>ˆ</a:t>
            </a:r>
            <a:r>
              <a:rPr sz="2500" spc="35" dirty="0">
                <a:latin typeface="Times New Roman"/>
                <a:cs typeface="Times New Roman"/>
              </a:rPr>
              <a:t>(</a:t>
            </a:r>
            <a:r>
              <a:rPr sz="2500" i="1" spc="90" dirty="0">
                <a:latin typeface="Times New Roman"/>
                <a:cs typeface="Times New Roman"/>
              </a:rPr>
              <a:t>n</a:t>
            </a:r>
            <a:r>
              <a:rPr sz="2500" dirty="0">
                <a:latin typeface="Times New Roman"/>
                <a:cs typeface="Times New Roman"/>
              </a:rPr>
              <a:t>)</a:t>
            </a:r>
            <a:r>
              <a:rPr sz="2500" spc="-1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878" y="2960086"/>
            <a:ext cx="6858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625" baseline="-7407" dirty="0">
                <a:latin typeface="Symbol"/>
                <a:cs typeface="Symbol"/>
              </a:rPr>
              <a:t></a:t>
            </a:r>
            <a:r>
              <a:rPr sz="5625" spc="-847" baseline="-7407" dirty="0">
                <a:latin typeface="Times New Roman"/>
                <a:cs typeface="Times New Roman"/>
              </a:rPr>
              <a:t> </a:t>
            </a:r>
            <a:r>
              <a:rPr sz="2500" i="1" spc="-80" dirty="0">
                <a:latin typeface="Times New Roman"/>
                <a:cs typeface="Times New Roman"/>
              </a:rPr>
              <a:t>D</a:t>
            </a:r>
            <a:r>
              <a:rPr sz="2175" i="1" baseline="-22988" dirty="0">
                <a:latin typeface="Times New Roman"/>
                <a:cs typeface="Times New Roman"/>
              </a:rPr>
              <a:t>i</a:t>
            </a:r>
            <a:endParaRPr sz="2175" baseline="-22988" dirty="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215"/>
              </a:spcBef>
            </a:pPr>
            <a:r>
              <a:rPr sz="145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53714" y="3363946"/>
            <a:ext cx="924560" cy="590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735" algn="ctr">
              <a:lnSpc>
                <a:spcPct val="100000"/>
              </a:lnSpc>
              <a:tabLst>
                <a:tab pos="186055" algn="l"/>
              </a:tabLst>
            </a:pPr>
            <a:r>
              <a:rPr sz="1450" u="heavy" dirty="0">
                <a:latin typeface="Times New Roman"/>
                <a:cs typeface="Times New Roman"/>
              </a:rPr>
              <a:t> 	</a:t>
            </a: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dirty="0">
                <a:latin typeface="Symbol"/>
                <a:cs typeface="Symbol"/>
              </a:rPr>
              <a:t></a:t>
            </a:r>
            <a:r>
              <a:rPr sz="2500" spc="135" dirty="0">
                <a:latin typeface="Times New Roman"/>
                <a:cs typeface="Times New Roman"/>
              </a:rPr>
              <a:t> </a:t>
            </a:r>
            <a:r>
              <a:rPr sz="2500" i="1" spc="55" dirty="0">
                <a:latin typeface="Times New Roman"/>
                <a:cs typeface="Times New Roman"/>
              </a:rPr>
              <a:t>D</a:t>
            </a:r>
            <a:r>
              <a:rPr sz="2500" spc="35" dirty="0">
                <a:latin typeface="Times New Roman"/>
                <a:cs typeface="Times New Roman"/>
              </a:rPr>
              <a:t>(</a:t>
            </a:r>
            <a:r>
              <a:rPr sz="2500" i="1" spc="90" dirty="0">
                <a:latin typeface="Times New Roman"/>
                <a:cs typeface="Times New Roman"/>
              </a:rPr>
              <a:t>n</a:t>
            </a:r>
            <a:r>
              <a:rPr sz="2500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0856" y="2943310"/>
            <a:ext cx="11811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i="1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4885" y="3855391"/>
            <a:ext cx="185420" cy="34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i="1" dirty="0">
                <a:latin typeface="Times New Roman"/>
                <a:cs typeface="Times New Roman"/>
              </a:rPr>
              <a:t>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62500" y="3792473"/>
            <a:ext cx="709930" cy="0"/>
          </a:xfrm>
          <a:custGeom>
            <a:avLst/>
            <a:gdLst/>
            <a:ahLst/>
            <a:cxnLst/>
            <a:rect l="l" t="t" r="r" b="b"/>
            <a:pathLst>
              <a:path w="709929">
                <a:moveTo>
                  <a:pt x="0" y="0"/>
                </a:moveTo>
                <a:lnTo>
                  <a:pt x="709421" y="0"/>
                </a:lnTo>
              </a:path>
            </a:pathLst>
          </a:custGeom>
          <a:ln w="157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2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0" dirty="0"/>
              <a:t>Time-Average</a:t>
            </a:r>
            <a:r>
              <a:rPr lang="en-US" sz="3200" spc="-10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Queue</a:t>
            </a:r>
            <a:r>
              <a:rPr lang="en-US" sz="3200" spc="-5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Length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259043" y="1056269"/>
            <a:ext cx="10224359" cy="212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Obtai</a:t>
            </a:r>
            <a:r>
              <a:rPr sz="2000" spc="-15" dirty="0">
                <a:latin typeface="Verdana"/>
                <a:cs typeface="Verdana"/>
              </a:rPr>
              <a:t>n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th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expecte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000" i="1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averag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000" i="1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queu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0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length</a:t>
            </a:r>
            <a:r>
              <a:rPr sz="20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q(n</a:t>
            </a:r>
            <a:r>
              <a:rPr sz="2000" i="1" spc="-10" dirty="0">
                <a:solidFill>
                  <a:srgbClr val="CC3300"/>
                </a:solidFill>
                <a:latin typeface="Verdana"/>
                <a:cs typeface="Verdana"/>
              </a:rPr>
              <a:t>)</a:t>
            </a:r>
            <a:r>
              <a:rPr sz="2000" i="1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by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running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simulatio</a:t>
            </a:r>
            <a:r>
              <a:rPr sz="2000" spc="-15" dirty="0">
                <a:latin typeface="Verdana"/>
                <a:cs typeface="Verdana"/>
              </a:rPr>
              <a:t>n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many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times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"/>
            </a:pPr>
            <a:endParaRPr sz="2900">
              <a:latin typeface="Times New Roman"/>
              <a:cs typeface="Times New Roman"/>
            </a:endParaRPr>
          </a:p>
          <a:p>
            <a:pPr marL="355600" marR="108458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Le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Q(t</a:t>
            </a:r>
            <a:r>
              <a:rPr sz="2000" spc="-10" dirty="0">
                <a:latin typeface="Verdana"/>
                <a:cs typeface="Verdana"/>
              </a:rPr>
              <a:t>)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denot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th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numbe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customer</a:t>
            </a:r>
            <a:r>
              <a:rPr sz="2000" spc="-15" dirty="0">
                <a:latin typeface="Verdana"/>
                <a:cs typeface="Verdana"/>
              </a:rPr>
              <a:t>s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in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queue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tim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t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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Le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Verdana"/>
                <a:cs typeface="Verdana"/>
              </a:rPr>
              <a:t>p</a:t>
            </a:r>
            <a:r>
              <a:rPr sz="1950" spc="7" baseline="-21367" dirty="0">
                <a:latin typeface="Verdana"/>
                <a:cs typeface="Verdana"/>
              </a:rPr>
              <a:t>i</a:t>
            </a:r>
            <a:r>
              <a:rPr sz="1950" baseline="-21367" dirty="0">
                <a:latin typeface="Times New Roman"/>
                <a:cs typeface="Times New Roman"/>
              </a:rPr>
              <a:t> </a:t>
            </a:r>
            <a:r>
              <a:rPr sz="1950" spc="82" baseline="-21367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b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th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expecte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000" i="1" spc="2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proportio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n</a:t>
            </a:r>
            <a:r>
              <a:rPr sz="2000" i="1" spc="2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o</a:t>
            </a:r>
            <a:r>
              <a:rPr sz="2000" i="1" spc="-10" dirty="0">
                <a:solidFill>
                  <a:srgbClr val="CC3300"/>
                </a:solidFill>
                <a:latin typeface="Verdana"/>
                <a:cs typeface="Verdana"/>
              </a:rPr>
              <a:t>f</a:t>
            </a:r>
            <a:r>
              <a:rPr sz="2000" i="1" spc="2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th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000" i="1" spc="19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tim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000" i="1" spc="19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tha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Q(t</a:t>
            </a:r>
            <a:r>
              <a:rPr sz="2000" spc="-10" dirty="0">
                <a:latin typeface="Verdana"/>
                <a:cs typeface="Verdana"/>
              </a:rPr>
              <a:t>)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=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i,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31" y="3433698"/>
            <a:ext cx="140376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" dirty="0">
                <a:latin typeface="Verdana"/>
                <a:cs typeface="Verdana"/>
              </a:rPr>
              <a:t>w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have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07" y="4912697"/>
            <a:ext cx="9950814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15" dirty="0">
                <a:latin typeface="Verdana"/>
                <a:cs typeface="Verdana"/>
              </a:rPr>
              <a:t>Thus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q(n)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is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CC3300"/>
                </a:solidFill>
                <a:latin typeface="Verdana"/>
                <a:cs typeface="Verdana"/>
              </a:rPr>
              <a:t>weighte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000" i="1" spc="2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i="1" spc="-15" dirty="0">
                <a:solidFill>
                  <a:srgbClr val="CC3300"/>
                </a:solidFill>
                <a:latin typeface="Verdana"/>
                <a:cs typeface="Verdana"/>
              </a:rPr>
              <a:t>average</a:t>
            </a:r>
            <a:r>
              <a:rPr sz="2000" i="1" spc="18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th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queu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length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Q(t)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4604" y="3545454"/>
            <a:ext cx="1959860" cy="60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9325">
              <a:lnSpc>
                <a:spcPts val="969"/>
              </a:lnSpc>
            </a:pPr>
            <a:r>
              <a:rPr sz="1350" spc="15" dirty="0">
                <a:latin typeface="Symbol"/>
                <a:cs typeface="Symbol"/>
              </a:rPr>
              <a:t></a:t>
            </a:r>
            <a:endParaRPr sz="1350" dirty="0">
              <a:latin typeface="Symbol"/>
              <a:cs typeface="Symbol"/>
            </a:endParaRPr>
          </a:p>
          <a:p>
            <a:pPr marL="12700">
              <a:lnSpc>
                <a:spcPts val="3670"/>
              </a:lnSpc>
            </a:pPr>
            <a:r>
              <a:rPr sz="2400" i="1" spc="40" dirty="0">
                <a:latin typeface="Times New Roman"/>
                <a:cs typeface="Times New Roman"/>
              </a:rPr>
              <a:t>q</a:t>
            </a:r>
            <a:r>
              <a:rPr sz="2400" spc="30" dirty="0">
                <a:latin typeface="Times New Roman"/>
                <a:cs typeface="Times New Roman"/>
              </a:rPr>
              <a:t>(</a:t>
            </a:r>
            <a:r>
              <a:rPr sz="2400" i="1" spc="8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5400" spc="315" baseline="-6944" dirty="0">
                <a:latin typeface="Symbol"/>
                <a:cs typeface="Symbol"/>
              </a:rPr>
              <a:t></a:t>
            </a:r>
            <a:r>
              <a:rPr sz="2400" i="1" spc="165" dirty="0">
                <a:latin typeface="Times New Roman"/>
                <a:cs typeface="Times New Roman"/>
              </a:rPr>
              <a:t>i</a:t>
            </a:r>
            <a:r>
              <a:rPr sz="2400" i="1" spc="-40" dirty="0">
                <a:latin typeface="Times New Roman"/>
                <a:cs typeface="Times New Roman"/>
              </a:rPr>
              <a:t>p</a:t>
            </a:r>
            <a:r>
              <a:rPr sz="2025" i="1" spc="7" baseline="-24691" dirty="0">
                <a:latin typeface="Times New Roman"/>
                <a:cs typeface="Times New Roman"/>
              </a:rPr>
              <a:t>i</a:t>
            </a:r>
            <a:endParaRPr sz="2025" baseline="-24691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4136" y="4144378"/>
            <a:ext cx="1488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5669" algn="ctr">
              <a:lnSpc>
                <a:spcPct val="100000"/>
              </a:lnSpc>
            </a:pPr>
            <a:r>
              <a:rPr lang="en-US" i="1" spc="5" dirty="0" err="1">
                <a:latin typeface="Times New Roman"/>
                <a:cs typeface="Times New Roman"/>
              </a:rPr>
              <a:t>i</a:t>
            </a:r>
            <a:r>
              <a:rPr lang="en-US" i="1" spc="-175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Symbol"/>
                <a:cs typeface="Symbol"/>
              </a:rPr>
              <a:t></a:t>
            </a:r>
            <a:r>
              <a:rPr lang="en-US" spc="-1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0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6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200" spc="-20" dirty="0">
                <a:solidFill>
                  <a:srgbClr val="65659A"/>
                </a:solidFill>
                <a:latin typeface="Garamond"/>
                <a:cs typeface="Garamond"/>
              </a:rPr>
              <a:t>Time-Average</a:t>
            </a:r>
            <a:r>
              <a:rPr lang="en-US" sz="3200" spc="-10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3200" spc="-20" dirty="0">
                <a:solidFill>
                  <a:srgbClr val="65659A"/>
                </a:solidFill>
                <a:latin typeface="Garamond"/>
                <a:cs typeface="Garamond"/>
              </a:rPr>
              <a:t>Queue</a:t>
            </a:r>
            <a:r>
              <a:rPr lang="en-US" sz="3200" spc="-5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3200" spc="-20" dirty="0">
                <a:solidFill>
                  <a:srgbClr val="65659A"/>
                </a:solidFill>
                <a:latin typeface="Garamond"/>
                <a:cs typeface="Garamond"/>
              </a:rPr>
              <a:t>Length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03644" y="3137250"/>
            <a:ext cx="329184" cy="370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8443" y="1082026"/>
            <a:ext cx="11562999" cy="395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15" dirty="0">
                <a:latin typeface="Verdana"/>
                <a:cs typeface="Verdana"/>
              </a:rPr>
              <a:t>Single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ru</a:t>
            </a:r>
            <a:r>
              <a:rPr sz="2000" spc="-15" dirty="0">
                <a:latin typeface="Verdana"/>
                <a:cs typeface="Verdana"/>
              </a:rPr>
              <a:t>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simulation</a:t>
            </a:r>
            <a:r>
              <a:rPr sz="2000" spc="-10" dirty="0">
                <a:latin typeface="Verdana"/>
                <a:cs typeface="Verdana"/>
              </a:rPr>
              <a:t>: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estimate</a:t>
            </a:r>
            <a:r>
              <a:rPr sz="2000" spc="-15" dirty="0">
                <a:latin typeface="Verdana"/>
                <a:cs typeface="Verdana"/>
              </a:rPr>
              <a:t>d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value</a:t>
            </a:r>
            <a:r>
              <a:rPr sz="2000" spc="-15" dirty="0">
                <a:latin typeface="Verdana"/>
                <a:cs typeface="Verdana"/>
              </a:rPr>
              <a:t>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for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Verdana"/>
                <a:cs typeface="Verdana"/>
              </a:rPr>
              <a:t>p</a:t>
            </a:r>
            <a:r>
              <a:rPr sz="1950" spc="7" baseline="-21367" dirty="0">
                <a:latin typeface="Verdana"/>
                <a:cs typeface="Verdana"/>
              </a:rPr>
              <a:t>i</a:t>
            </a:r>
            <a:r>
              <a:rPr sz="2000" spc="-15" dirty="0">
                <a:latin typeface="Verdana"/>
                <a:cs typeface="Verdana"/>
              </a:rPr>
              <a:t>’s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1800" spc="-15" dirty="0">
                <a:latin typeface="Verdana"/>
                <a:cs typeface="Verdana"/>
              </a:rPr>
              <a:t>Replace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the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pi’s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wit</a:t>
            </a:r>
            <a:r>
              <a:rPr sz="1800" dirty="0">
                <a:latin typeface="Verdana"/>
                <a:cs typeface="Verdana"/>
              </a:rPr>
              <a:t>h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the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estimated</a:t>
            </a:r>
            <a:r>
              <a:rPr sz="1800" i="1" spc="1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(no</a:t>
            </a:r>
            <a:r>
              <a:rPr sz="1800" spc="-10" dirty="0">
                <a:latin typeface="Verdana"/>
                <a:cs typeface="Verdana"/>
              </a:rPr>
              <a:t>t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Verdana"/>
                <a:cs typeface="Verdana"/>
              </a:rPr>
              <a:t>expected)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proportions</a:t>
            </a:r>
            <a:endParaRPr sz="1800" dirty="0">
              <a:latin typeface="Verdana"/>
              <a:cs typeface="Verdana"/>
            </a:endParaRPr>
          </a:p>
          <a:p>
            <a:pPr marL="1188720" algn="ctr">
              <a:lnSpc>
                <a:spcPts val="1220"/>
              </a:lnSpc>
              <a:spcBef>
                <a:spcPts val="1555"/>
              </a:spcBef>
            </a:pPr>
            <a:r>
              <a:rPr sz="1650" dirty="0">
                <a:latin typeface="Symbol"/>
                <a:cs typeface="Symbol"/>
              </a:rPr>
              <a:t></a:t>
            </a:r>
          </a:p>
          <a:p>
            <a:pPr marL="586105" algn="ctr">
              <a:lnSpc>
                <a:spcPts val="4340"/>
              </a:lnSpc>
            </a:pPr>
            <a:r>
              <a:rPr sz="2850" i="1" spc="-1019" dirty="0">
                <a:latin typeface="Times New Roman"/>
                <a:cs typeface="Times New Roman"/>
              </a:rPr>
              <a:t>q</a:t>
            </a:r>
            <a:r>
              <a:rPr sz="4275" spc="157" baseline="4873" dirty="0">
                <a:latin typeface="Times New Roman"/>
                <a:cs typeface="Times New Roman"/>
              </a:rPr>
              <a:t>ˆ</a:t>
            </a:r>
            <a:r>
              <a:rPr sz="2850" spc="40" dirty="0">
                <a:latin typeface="Times New Roman"/>
                <a:cs typeface="Times New Roman"/>
              </a:rPr>
              <a:t>(</a:t>
            </a:r>
            <a:r>
              <a:rPr sz="2850" i="1" spc="105" dirty="0">
                <a:latin typeface="Times New Roman"/>
                <a:cs typeface="Times New Roman"/>
              </a:rPr>
              <a:t>n</a:t>
            </a:r>
            <a:r>
              <a:rPr sz="2850" dirty="0">
                <a:latin typeface="Times New Roman"/>
                <a:cs typeface="Times New Roman"/>
              </a:rPr>
              <a:t>)</a:t>
            </a:r>
            <a:r>
              <a:rPr sz="2850" spc="-12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Symbol"/>
                <a:cs typeface="Symbol"/>
              </a:rPr>
              <a:t></a:t>
            </a:r>
            <a:r>
              <a:rPr sz="2850" spc="5" dirty="0">
                <a:latin typeface="Times New Roman"/>
                <a:cs typeface="Times New Roman"/>
              </a:rPr>
              <a:t> </a:t>
            </a:r>
            <a:r>
              <a:rPr sz="6375" spc="359" baseline="-7189" dirty="0">
                <a:latin typeface="Symbol"/>
                <a:cs typeface="Symbol"/>
              </a:rPr>
              <a:t></a:t>
            </a:r>
            <a:r>
              <a:rPr sz="2850" i="1" spc="215" dirty="0">
                <a:latin typeface="Times New Roman"/>
                <a:cs typeface="Times New Roman"/>
              </a:rPr>
              <a:t>i</a:t>
            </a:r>
            <a:r>
              <a:rPr sz="2850" i="1" spc="-1175" dirty="0">
                <a:latin typeface="Times New Roman"/>
                <a:cs typeface="Times New Roman"/>
              </a:rPr>
              <a:t>p</a:t>
            </a:r>
            <a:r>
              <a:rPr sz="4275" spc="247" baseline="4873" dirty="0">
                <a:latin typeface="Times New Roman"/>
                <a:cs typeface="Times New Roman"/>
              </a:rPr>
              <a:t>ˆ</a:t>
            </a:r>
            <a:r>
              <a:rPr sz="2475" i="1" baseline="-23569" dirty="0">
                <a:latin typeface="Times New Roman"/>
                <a:cs typeface="Times New Roman"/>
              </a:rPr>
              <a:t>i</a:t>
            </a:r>
            <a:endParaRPr sz="2475" baseline="-23569" dirty="0">
              <a:latin typeface="Times New Roman"/>
              <a:cs typeface="Times New Roman"/>
            </a:endParaRPr>
          </a:p>
          <a:p>
            <a:pPr marL="1201420" algn="ctr">
              <a:lnSpc>
                <a:spcPct val="100000"/>
              </a:lnSpc>
              <a:spcBef>
                <a:spcPts val="254"/>
              </a:spcBef>
            </a:pPr>
            <a:r>
              <a:rPr sz="1650" i="1" dirty="0">
                <a:latin typeface="Times New Roman"/>
                <a:cs typeface="Times New Roman"/>
              </a:rPr>
              <a:t>i</a:t>
            </a:r>
            <a:r>
              <a:rPr sz="1650" i="1" spc="-220" dirty="0">
                <a:latin typeface="Times New Roman"/>
                <a:cs typeface="Times New Roman"/>
              </a:rPr>
              <a:t> </a:t>
            </a:r>
            <a:r>
              <a:rPr sz="1650" spc="5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1</a:t>
            </a: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000" spc="-20" dirty="0">
                <a:latin typeface="Verdana"/>
                <a:cs typeface="Verdana"/>
              </a:rPr>
              <a:t>How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to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compute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1800" dirty="0">
                <a:latin typeface="Verdana"/>
                <a:cs typeface="Verdana"/>
              </a:rPr>
              <a:t>T</a:t>
            </a:r>
            <a:r>
              <a:rPr sz="1800" baseline="-20833" dirty="0">
                <a:latin typeface="Verdana"/>
                <a:cs typeface="Verdana"/>
              </a:rPr>
              <a:t>i:</a:t>
            </a:r>
            <a:r>
              <a:rPr sz="1800" spc="187" baseline="-20833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tota</a:t>
            </a:r>
            <a:r>
              <a:rPr sz="1800" dirty="0">
                <a:latin typeface="Verdana"/>
                <a:cs typeface="Verdana"/>
              </a:rPr>
              <a:t>l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amount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f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time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the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queu</a:t>
            </a:r>
            <a:r>
              <a:rPr sz="1800" spc="-15" dirty="0">
                <a:latin typeface="Verdana"/>
                <a:cs typeface="Verdana"/>
              </a:rPr>
              <a:t>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i</a:t>
            </a:r>
            <a:r>
              <a:rPr sz="1800" dirty="0">
                <a:latin typeface="Verdana"/>
                <a:cs typeface="Verdana"/>
              </a:rPr>
              <a:t>s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f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Verdana"/>
                <a:cs typeface="Verdana"/>
              </a:rPr>
              <a:t>length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i,</a:t>
            </a:r>
            <a:endParaRPr sz="1800" dirty="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sz="1350" spc="-10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350" spc="-10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Verdana"/>
                <a:cs typeface="Verdana"/>
              </a:rPr>
              <a:t>T(n</a:t>
            </a:r>
            <a:r>
              <a:rPr sz="1800" dirty="0">
                <a:latin typeface="Verdana"/>
                <a:cs typeface="Verdana"/>
              </a:rPr>
              <a:t>)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T</a:t>
            </a:r>
            <a:r>
              <a:rPr sz="1800" spc="-15" baseline="-20833" dirty="0">
                <a:latin typeface="Verdana"/>
                <a:cs typeface="Verdana"/>
              </a:rPr>
              <a:t>0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+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T</a:t>
            </a:r>
            <a:r>
              <a:rPr sz="1800" spc="-15" baseline="-20833" dirty="0">
                <a:latin typeface="Verdana"/>
                <a:cs typeface="Verdana"/>
              </a:rPr>
              <a:t>1</a:t>
            </a:r>
            <a:r>
              <a:rPr sz="1800" baseline="-20833" dirty="0">
                <a:latin typeface="Times New Roman"/>
                <a:cs typeface="Times New Roman"/>
              </a:rPr>
              <a:t> </a:t>
            </a:r>
            <a:r>
              <a:rPr sz="1800" spc="60" baseline="-2083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+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…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+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T</a:t>
            </a:r>
            <a:r>
              <a:rPr sz="1800" spc="-15" baseline="-20833" dirty="0">
                <a:latin typeface="Verdana"/>
                <a:cs typeface="Verdana"/>
              </a:rPr>
              <a:t>n</a:t>
            </a:r>
            <a:endParaRPr sz="1800" baseline="-20833" dirty="0">
              <a:latin typeface="Verdana"/>
              <a:cs typeface="Verdana"/>
            </a:endParaRPr>
          </a:p>
          <a:p>
            <a:pPr marL="1068705" algn="ctr">
              <a:lnSpc>
                <a:spcPts val="1095"/>
              </a:lnSpc>
              <a:spcBef>
                <a:spcPts val="1400"/>
              </a:spcBef>
            </a:pPr>
            <a:r>
              <a:rPr sz="1500" spc="20" dirty="0">
                <a:latin typeface="Symbol"/>
                <a:cs typeface="Symbol"/>
              </a:rPr>
              <a:t></a:t>
            </a:r>
            <a:endParaRPr sz="1500" dirty="0">
              <a:latin typeface="Symbol"/>
              <a:cs typeface="Symbol"/>
            </a:endParaRPr>
          </a:p>
          <a:p>
            <a:pPr marL="1398905" algn="ctr">
              <a:lnSpc>
                <a:spcPts val="4035"/>
              </a:lnSpc>
            </a:pPr>
            <a:r>
              <a:rPr sz="5925" spc="345" baseline="-7735" dirty="0">
                <a:latin typeface="Symbol"/>
                <a:cs typeface="Symbol"/>
              </a:rPr>
              <a:t></a:t>
            </a:r>
            <a:r>
              <a:rPr sz="2650" i="1" spc="-190" dirty="0">
                <a:latin typeface="Times New Roman"/>
                <a:cs typeface="Times New Roman"/>
              </a:rPr>
              <a:t>i</a:t>
            </a:r>
            <a:r>
              <a:rPr sz="2650" i="1" spc="-90" dirty="0">
                <a:latin typeface="Times New Roman"/>
                <a:cs typeface="Times New Roman"/>
              </a:rPr>
              <a:t>T</a:t>
            </a:r>
            <a:r>
              <a:rPr sz="2250" i="1" spc="7" baseline="-24074" dirty="0">
                <a:latin typeface="Times New Roman"/>
                <a:cs typeface="Times New Roman"/>
              </a:rPr>
              <a:t>i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3596" y="5012233"/>
            <a:ext cx="86677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i="1" spc="-955" dirty="0">
                <a:latin typeface="Times New Roman"/>
                <a:cs typeface="Times New Roman"/>
              </a:rPr>
              <a:t>q</a:t>
            </a:r>
            <a:r>
              <a:rPr sz="3975" spc="150" baseline="4192" dirty="0">
                <a:latin typeface="Times New Roman"/>
                <a:cs typeface="Times New Roman"/>
              </a:rPr>
              <a:t>ˆ</a:t>
            </a:r>
            <a:r>
              <a:rPr sz="2650" spc="40" dirty="0">
                <a:latin typeface="Times New Roman"/>
                <a:cs typeface="Times New Roman"/>
              </a:rPr>
              <a:t>(</a:t>
            </a:r>
            <a:r>
              <a:rPr sz="2650" i="1" spc="90" dirty="0">
                <a:latin typeface="Times New Roman"/>
                <a:cs typeface="Times New Roman"/>
              </a:rPr>
              <a:t>n</a:t>
            </a:r>
            <a:r>
              <a:rPr sz="2650" dirty="0">
                <a:latin typeface="Times New Roman"/>
                <a:cs typeface="Times New Roman"/>
              </a:rPr>
              <a:t>)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9106" y="5009358"/>
            <a:ext cx="33083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5" dirty="0">
                <a:latin typeface="Times New Roman"/>
                <a:cs typeface="Times New Roman"/>
              </a:rPr>
              <a:t>i</a:t>
            </a:r>
            <a:r>
              <a:rPr sz="1500" i="1" spc="-20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19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0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5686" y="5301042"/>
            <a:ext cx="67437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i="1" dirty="0">
                <a:latin typeface="Times New Roman"/>
                <a:cs typeface="Times New Roman"/>
              </a:rPr>
              <a:t>T</a:t>
            </a:r>
            <a:r>
              <a:rPr sz="2650" i="1" spc="-270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Times New Roman"/>
                <a:cs typeface="Times New Roman"/>
              </a:rPr>
              <a:t>(</a:t>
            </a:r>
            <a:r>
              <a:rPr sz="2650" i="1" spc="95" dirty="0">
                <a:latin typeface="Times New Roman"/>
                <a:cs typeface="Times New Roman"/>
              </a:rPr>
              <a:t>n</a:t>
            </a:r>
            <a:r>
              <a:rPr sz="265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8" name="object 8"/>
          <p:cNvSpPr/>
          <p:nvPr/>
        </p:nvSpPr>
        <p:spPr>
          <a:xfrm>
            <a:off x="6471147" y="5233512"/>
            <a:ext cx="744220" cy="0"/>
          </a:xfrm>
          <a:custGeom>
            <a:avLst/>
            <a:gdLst/>
            <a:ahLst/>
            <a:cxnLst/>
            <a:rect l="l" t="t" r="r" b="b"/>
            <a:pathLst>
              <a:path w="744220">
                <a:moveTo>
                  <a:pt x="0" y="0"/>
                </a:moveTo>
                <a:lnTo>
                  <a:pt x="743711" y="0"/>
                </a:lnTo>
              </a:path>
            </a:pathLst>
          </a:custGeom>
          <a:ln w="166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6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0" dirty="0"/>
              <a:t>Time-Average</a:t>
            </a:r>
            <a:r>
              <a:rPr lang="en-US" sz="3200" spc="-10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Queue</a:t>
            </a:r>
            <a:r>
              <a:rPr lang="en-US" sz="3200" spc="-5" dirty="0">
                <a:latin typeface="Times New Roman"/>
                <a:cs typeface="Times New Roman"/>
              </a:rPr>
              <a:t> </a:t>
            </a:r>
            <a:r>
              <a:rPr lang="en-US" sz="3200" spc="-20" dirty="0"/>
              <a:t>Length</a:t>
            </a:r>
            <a:endParaRPr lang="en-GB" sz="3200" b="1" dirty="0"/>
          </a:p>
        </p:txBody>
      </p:sp>
      <p:sp>
        <p:nvSpPr>
          <p:cNvPr id="3" name="object 3"/>
          <p:cNvSpPr/>
          <p:nvPr/>
        </p:nvSpPr>
        <p:spPr>
          <a:xfrm>
            <a:off x="180304" y="940159"/>
            <a:ext cx="9182637" cy="5743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9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5" dirty="0"/>
              <a:t>Utilization</a:t>
            </a:r>
            <a:endParaRPr lang="en-GB"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67424" y="940158"/>
            <a:ext cx="9298547" cy="19312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20" dirty="0">
                <a:latin typeface="Verdana"/>
                <a:cs typeface="Verdana"/>
              </a:rPr>
              <a:t>Expecte</a:t>
            </a:r>
            <a:r>
              <a:rPr sz="2400" spc="-15" dirty="0">
                <a:latin typeface="Verdana"/>
                <a:cs typeface="Verdana"/>
              </a:rPr>
              <a:t>d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Verdana"/>
                <a:cs typeface="Verdana"/>
              </a:rPr>
              <a:t>utilization</a:t>
            </a:r>
            <a:r>
              <a:rPr sz="2400" spc="-10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spc="2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how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bus</a:t>
            </a:r>
            <a:r>
              <a:rPr sz="2400" spc="-15" dirty="0">
                <a:latin typeface="Verdana"/>
                <a:cs typeface="Verdana"/>
              </a:rPr>
              <a:t>y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th</a:t>
            </a:r>
            <a:r>
              <a:rPr sz="2400" spc="-15" dirty="0">
                <a:latin typeface="Verdana"/>
                <a:cs typeface="Verdana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serve</a:t>
            </a:r>
            <a:r>
              <a:rPr sz="2400" spc="-10" dirty="0">
                <a:latin typeface="Verdana"/>
                <a:cs typeface="Verdana"/>
              </a:rPr>
              <a:t>r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is</a:t>
            </a:r>
            <a:endParaRPr sz="24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5" dirty="0">
                <a:latin typeface="Verdana"/>
                <a:cs typeface="Verdana"/>
              </a:rPr>
              <a:t>the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proportion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of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time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tha</a:t>
            </a:r>
            <a:r>
              <a:rPr sz="2000" spc="-10" dirty="0">
                <a:latin typeface="Verdana"/>
                <a:cs typeface="Verdana"/>
              </a:rPr>
              <a:t>t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the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serve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Verdana"/>
                <a:cs typeface="Verdana"/>
              </a:rPr>
              <a:t>busy</a:t>
            </a:r>
            <a:endParaRPr sz="2000" dirty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value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between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0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and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1,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denoted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Verdana"/>
                <a:cs typeface="Verdana"/>
              </a:rPr>
              <a:t>by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Verdana"/>
                <a:cs typeface="Verdana"/>
              </a:rPr>
              <a:t>u(n)</a:t>
            </a:r>
            <a:endParaRPr sz="2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0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85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sz="2400" spc="-15" dirty="0">
                <a:latin typeface="Verdana"/>
                <a:cs typeface="Verdana"/>
              </a:rPr>
              <a:t>Single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Verdana"/>
                <a:cs typeface="Verdana"/>
              </a:rPr>
              <a:t>simulation</a:t>
            </a:r>
            <a:r>
              <a:rPr sz="2400" spc="-10" dirty="0">
                <a:latin typeface="Verdana"/>
                <a:cs typeface="Verdana"/>
              </a:rPr>
              <a:t>: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Verdana"/>
                <a:cs typeface="Verdana"/>
              </a:rPr>
              <a:t>observe</a:t>
            </a:r>
            <a:r>
              <a:rPr sz="2400" i="1" spc="-15" dirty="0">
                <a:latin typeface="Verdana"/>
                <a:cs typeface="Verdana"/>
              </a:rPr>
              <a:t>d</a:t>
            </a:r>
            <a:r>
              <a:rPr sz="2400" i="1" spc="2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Verdana"/>
                <a:cs typeface="Verdana"/>
              </a:rPr>
              <a:t>utilization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3184" y="3486204"/>
            <a:ext cx="6829837" cy="2182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11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spc="-4" dirty="0" smtClean="0"/>
              <a:t>Cours</a:t>
            </a:r>
            <a:r>
              <a:rPr lang="en-US" sz="4000" dirty="0" smtClean="0"/>
              <a:t>e</a:t>
            </a:r>
            <a:r>
              <a:rPr lang="en-US" sz="4000" dirty="0" smtClean="0">
                <a:latin typeface="Times New Roman"/>
                <a:cs typeface="Times New Roman"/>
              </a:rPr>
              <a:t> </a:t>
            </a:r>
            <a:r>
              <a:rPr lang="en-US" sz="4000" spc="-18" dirty="0" smtClean="0"/>
              <a:t>Objectives</a:t>
            </a:r>
            <a:endParaRPr lang="en-GB" sz="4000" b="1" dirty="0"/>
          </a:p>
        </p:txBody>
      </p:sp>
      <p:sp>
        <p:nvSpPr>
          <p:cNvPr id="4" name="object 3"/>
          <p:cNvSpPr txBox="1"/>
          <p:nvPr/>
        </p:nvSpPr>
        <p:spPr>
          <a:xfrm>
            <a:off x="154546" y="991673"/>
            <a:ext cx="11719775" cy="5421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marR="4483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200" spc="-18" dirty="0" smtClean="0">
                <a:latin typeface="Verdana"/>
                <a:cs typeface="Verdana"/>
              </a:rPr>
              <a:t>Introduc</a:t>
            </a:r>
            <a:r>
              <a:rPr sz="3200" spc="-13" dirty="0" smtClean="0">
                <a:latin typeface="Verdana"/>
                <a:cs typeface="Verdana"/>
              </a:rPr>
              <a:t>e</a:t>
            </a:r>
            <a:r>
              <a:rPr sz="3200" spc="172" dirty="0" smtClean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simulatio</a:t>
            </a:r>
            <a:r>
              <a:rPr sz="3200" spc="-13" dirty="0">
                <a:latin typeface="Verdana"/>
                <a:cs typeface="Verdana"/>
              </a:rPr>
              <a:t>n</a:t>
            </a:r>
            <a:r>
              <a:rPr sz="3200" spc="185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as</a:t>
            </a:r>
            <a:r>
              <a:rPr sz="3200" spc="172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a</a:t>
            </a:r>
            <a:r>
              <a:rPr sz="3200" spc="163" dirty="0">
                <a:latin typeface="Times New Roman"/>
                <a:cs typeface="Times New Roman"/>
              </a:rPr>
              <a:t> </a:t>
            </a:r>
            <a:r>
              <a:rPr sz="3200" spc="-18" dirty="0">
                <a:solidFill>
                  <a:srgbClr val="0000FF"/>
                </a:solidFill>
                <a:latin typeface="Verdana"/>
                <a:cs typeface="Verdana"/>
              </a:rPr>
              <a:t>networ</a:t>
            </a:r>
            <a:r>
              <a:rPr sz="3200" spc="-13" dirty="0">
                <a:solidFill>
                  <a:srgbClr val="0000FF"/>
                </a:solidFill>
                <a:latin typeface="Verdana"/>
                <a:cs typeface="Verdana"/>
              </a:rPr>
              <a:t>k</a:t>
            </a:r>
            <a:r>
              <a:rPr sz="3200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-13" dirty="0">
                <a:solidFill>
                  <a:srgbClr val="0000FF"/>
                </a:solidFill>
                <a:latin typeface="Verdana"/>
                <a:cs typeface="Verdana"/>
              </a:rPr>
              <a:t>and</a:t>
            </a:r>
            <a:r>
              <a:rPr sz="3200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-18" dirty="0">
                <a:solidFill>
                  <a:srgbClr val="0000FF"/>
                </a:solidFill>
                <a:latin typeface="Verdana"/>
                <a:cs typeface="Verdana"/>
              </a:rPr>
              <a:t>system</a:t>
            </a:r>
            <a:r>
              <a:rPr sz="3200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-18" dirty="0" smtClean="0">
                <a:solidFill>
                  <a:srgbClr val="0000FF"/>
                </a:solidFill>
                <a:latin typeface="Verdana"/>
                <a:cs typeface="Verdana"/>
              </a:rPr>
              <a:t>design</a:t>
            </a:r>
            <a:r>
              <a:rPr sz="3200" spc="-9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spc="-18" dirty="0">
                <a:solidFill>
                  <a:srgbClr val="0000FF"/>
                </a:solidFill>
                <a:latin typeface="Verdana"/>
                <a:cs typeface="Verdana"/>
              </a:rPr>
              <a:t>strategy</a:t>
            </a:r>
            <a:endParaRPr sz="3200" dirty="0">
              <a:latin typeface="Verdana"/>
              <a:cs typeface="Verdana"/>
            </a:endParaRPr>
          </a:p>
          <a:p>
            <a:pPr>
              <a:spcBef>
                <a:spcPts val="26"/>
              </a:spcBef>
              <a:buClr>
                <a:srgbClr val="FFCC00"/>
              </a:buClr>
              <a:buFont typeface="Wingdings"/>
              <a:buChar char=""/>
            </a:pPr>
            <a:endParaRPr sz="4000" dirty="0">
              <a:latin typeface="Times New Roman"/>
              <a:cs typeface="Times New Roman"/>
            </a:endParaRPr>
          </a:p>
          <a:p>
            <a:pPr marL="468406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200" spc="-18" dirty="0">
                <a:latin typeface="Verdana"/>
                <a:cs typeface="Verdana"/>
              </a:rPr>
              <a:t>Train students </a:t>
            </a:r>
            <a:r>
              <a:rPr sz="3200" spc="-13" dirty="0">
                <a:latin typeface="Verdana"/>
                <a:cs typeface="Verdana"/>
              </a:rPr>
              <a:t>with</a:t>
            </a:r>
            <a:r>
              <a:rPr sz="3200" spc="176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th</a:t>
            </a:r>
            <a:r>
              <a:rPr sz="3200" spc="-13" dirty="0">
                <a:latin typeface="Verdana"/>
                <a:cs typeface="Verdana"/>
              </a:rPr>
              <a:t>e</a:t>
            </a:r>
            <a:r>
              <a:rPr sz="3200" spc="176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knowledg</a:t>
            </a:r>
            <a:r>
              <a:rPr sz="3200" spc="-13" dirty="0">
                <a:latin typeface="Verdana"/>
                <a:cs typeface="Verdana"/>
              </a:rPr>
              <a:t>e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of</a:t>
            </a:r>
            <a:endParaRPr sz="3200" dirty="0">
              <a:latin typeface="Verdana"/>
              <a:cs typeface="Verdana"/>
            </a:endParaRPr>
          </a:p>
          <a:p>
            <a:pPr marL="871840" lvl="1" indent="-457200">
              <a:spcBef>
                <a:spcPts val="190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Ø"/>
              <a:tabLst>
                <a:tab pos="666786" algn="l"/>
              </a:tabLst>
            </a:pPr>
            <a:r>
              <a:rPr sz="2800" spc="-9" dirty="0">
                <a:latin typeface="Verdana"/>
                <a:cs typeface="Verdana"/>
              </a:rPr>
              <a:t>Simulation</a:t>
            </a:r>
            <a:r>
              <a:rPr sz="2800" spc="15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163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modeling</a:t>
            </a:r>
          </a:p>
          <a:p>
            <a:pPr marL="871840" lvl="1" indent="-457200">
              <a:spcBef>
                <a:spcPts val="190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Ø"/>
              <a:tabLst>
                <a:tab pos="666786" algn="l"/>
              </a:tabLst>
            </a:pPr>
            <a:r>
              <a:rPr sz="2800" spc="-4" dirty="0">
                <a:latin typeface="Verdana"/>
                <a:cs typeface="Verdana"/>
              </a:rPr>
              <a:t>Statistica</a:t>
            </a:r>
            <a:r>
              <a:rPr sz="2800" dirty="0">
                <a:latin typeface="Verdana"/>
                <a:cs typeface="Verdana"/>
              </a:rPr>
              <a:t>l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analysis</a:t>
            </a:r>
            <a:endParaRPr sz="2800" dirty="0">
              <a:latin typeface="Verdana"/>
              <a:cs typeface="Verdana"/>
            </a:endParaRPr>
          </a:p>
          <a:p>
            <a:pPr marL="871840" lvl="1" indent="-457200">
              <a:spcBef>
                <a:spcPts val="190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Ø"/>
              <a:tabLst>
                <a:tab pos="666786" algn="l"/>
              </a:tabLst>
            </a:pPr>
            <a:r>
              <a:rPr sz="2800" spc="-13" dirty="0">
                <a:latin typeface="Verdana"/>
                <a:cs typeface="Verdana"/>
              </a:rPr>
              <a:t>Network</a:t>
            </a:r>
            <a:r>
              <a:rPr sz="2800" spc="163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15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system</a:t>
            </a:r>
            <a:r>
              <a:rPr sz="2800" spc="163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design</a:t>
            </a:r>
          </a:p>
          <a:p>
            <a:pPr lvl="1">
              <a:spcBef>
                <a:spcPts val="23"/>
              </a:spcBef>
              <a:buClr>
                <a:srgbClr val="65659A"/>
              </a:buClr>
              <a:buFont typeface="Wingdings"/>
              <a:buChar char=""/>
            </a:pPr>
            <a:endParaRPr sz="3600" dirty="0">
              <a:latin typeface="Times New Roman"/>
              <a:cs typeface="Times New Roman"/>
            </a:endParaRPr>
          </a:p>
          <a:p>
            <a:pPr marL="468406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3200" spc="-9" dirty="0">
                <a:latin typeface="Verdana"/>
                <a:cs typeface="Verdana"/>
              </a:rPr>
              <a:t>After</a:t>
            </a:r>
            <a:r>
              <a:rPr sz="3200" spc="163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th</a:t>
            </a:r>
            <a:r>
              <a:rPr sz="3200" spc="-13" dirty="0">
                <a:latin typeface="Verdana"/>
                <a:cs typeface="Verdana"/>
              </a:rPr>
              <a:t>e</a:t>
            </a:r>
            <a:r>
              <a:rPr sz="3200" spc="176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course</a:t>
            </a:r>
            <a:r>
              <a:rPr sz="3200" spc="-9" dirty="0">
                <a:latin typeface="Verdana"/>
                <a:cs typeface="Verdana"/>
              </a:rPr>
              <a:t>,</a:t>
            </a:r>
            <a:r>
              <a:rPr sz="3200" spc="168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yo</a:t>
            </a:r>
            <a:r>
              <a:rPr sz="3200" spc="-13" dirty="0">
                <a:latin typeface="Verdana"/>
                <a:cs typeface="Verdana"/>
              </a:rPr>
              <a:t>u</a:t>
            </a:r>
            <a:r>
              <a:rPr sz="3200" spc="176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wil</a:t>
            </a:r>
            <a:r>
              <a:rPr sz="3200" spc="-9" dirty="0">
                <a:latin typeface="Verdana"/>
                <a:cs typeface="Verdana"/>
              </a:rPr>
              <a:t>l</a:t>
            </a:r>
            <a:r>
              <a:rPr sz="3200" spc="185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gain:</a:t>
            </a:r>
            <a:endParaRPr sz="3200" dirty="0">
              <a:latin typeface="Verdana"/>
              <a:cs typeface="Verdana"/>
            </a:endParaRPr>
          </a:p>
          <a:p>
            <a:pPr marL="871840" lvl="1" indent="-457200">
              <a:spcBef>
                <a:spcPts val="190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Ø"/>
              <a:tabLst>
                <a:tab pos="666786" algn="l"/>
              </a:tabLst>
            </a:pPr>
            <a:r>
              <a:rPr sz="2800" spc="-13" dirty="0">
                <a:latin typeface="Verdana"/>
                <a:cs typeface="Verdana"/>
              </a:rPr>
              <a:t>Theoretica</a:t>
            </a:r>
            <a:r>
              <a:rPr sz="2800" spc="-4" dirty="0">
                <a:latin typeface="Verdana"/>
                <a:cs typeface="Verdana"/>
              </a:rPr>
              <a:t>l</a:t>
            </a:r>
            <a:r>
              <a:rPr sz="2800" spc="17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knowledge</a:t>
            </a:r>
            <a:r>
              <a:rPr sz="2800" spc="159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queueing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163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statistics</a:t>
            </a:r>
          </a:p>
          <a:p>
            <a:pPr marL="871840" lvl="1" indent="-457200">
              <a:spcBef>
                <a:spcPts val="190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Ø"/>
              <a:tabLst>
                <a:tab pos="666786" algn="l"/>
              </a:tabLst>
            </a:pPr>
            <a:r>
              <a:rPr sz="2800" spc="-13" dirty="0">
                <a:latin typeface="Verdana"/>
                <a:cs typeface="Verdana"/>
              </a:rPr>
              <a:t>Practica</a:t>
            </a:r>
            <a:r>
              <a:rPr sz="2800" spc="-4" dirty="0">
                <a:latin typeface="Verdana"/>
                <a:cs typeface="Verdana"/>
              </a:rPr>
              <a:t>l</a:t>
            </a:r>
            <a:r>
              <a:rPr sz="2800" spc="172" dirty="0">
                <a:latin typeface="Times New Roman"/>
                <a:cs typeface="Times New Roman"/>
              </a:rPr>
              <a:t> </a:t>
            </a:r>
            <a:r>
              <a:rPr sz="2800" spc="-9" dirty="0">
                <a:latin typeface="Verdana"/>
                <a:cs typeface="Verdana"/>
              </a:rPr>
              <a:t>experiences</a:t>
            </a:r>
            <a:r>
              <a:rPr sz="2800" spc="168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168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simulation</a:t>
            </a:r>
            <a:endParaRPr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706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5" dirty="0"/>
              <a:t>Conclusion</a:t>
            </a:r>
            <a:endParaRPr lang="en-GB" sz="3200" b="1" dirty="0"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180303" y="978794"/>
            <a:ext cx="11809927" cy="4621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lang="en-US" sz="3600" spc="-20" smtClean="0"/>
              <a:t>Event</a:t>
            </a:r>
            <a:r>
              <a:rPr lang="en-US" sz="3600" spc="-15" smtClean="0"/>
              <a:t>s</a:t>
            </a:r>
            <a:r>
              <a:rPr lang="en-US" sz="3600" spc="204" smtClean="0">
                <a:latin typeface="Times New Roman"/>
                <a:cs typeface="Times New Roman"/>
              </a:rPr>
              <a:t> </a:t>
            </a:r>
            <a:r>
              <a:rPr lang="en-US" sz="3600" spc="-15" smtClean="0"/>
              <a:t>include:</a:t>
            </a: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pc="-15" smtClean="0">
                <a:latin typeface="Verdana"/>
                <a:cs typeface="Verdana"/>
              </a:rPr>
              <a:t>the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arrival</a:t>
            </a:r>
            <a:r>
              <a:rPr lang="en-US" spc="170" smtClean="0">
                <a:latin typeface="Times New Roman"/>
                <a:cs typeface="Times New Roman"/>
              </a:rPr>
              <a:t> </a:t>
            </a:r>
            <a:r>
              <a:rPr lang="en-US" spc="-20" smtClean="0">
                <a:latin typeface="Verdana"/>
                <a:cs typeface="Verdana"/>
              </a:rPr>
              <a:t>o</a:t>
            </a:r>
            <a:r>
              <a:rPr lang="en-US" spc="-10" smtClean="0">
                <a:latin typeface="Verdana"/>
                <a:cs typeface="Verdana"/>
              </a:rPr>
              <a:t>f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a</a:t>
            </a:r>
            <a:r>
              <a:rPr lang="en-US" spc="180" smtClean="0">
                <a:latin typeface="Times New Roman"/>
                <a:cs typeface="Times New Roman"/>
              </a:rPr>
              <a:t> </a:t>
            </a:r>
            <a:r>
              <a:rPr lang="en-US" spc="-20" smtClean="0">
                <a:latin typeface="Verdana"/>
                <a:cs typeface="Verdana"/>
              </a:rPr>
              <a:t>customer</a:t>
            </a:r>
            <a:endParaRPr lang="en-US" smtClean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pc="-10" smtClean="0">
                <a:latin typeface="Verdana"/>
                <a:cs typeface="Verdana"/>
              </a:rPr>
              <a:t>the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departure</a:t>
            </a:r>
            <a:r>
              <a:rPr lang="en-US" spc="18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of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a</a:t>
            </a:r>
            <a:r>
              <a:rPr lang="en-US" spc="18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customer</a:t>
            </a:r>
            <a:r>
              <a:rPr lang="en-US" spc="18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(afte</a:t>
            </a:r>
            <a:r>
              <a:rPr lang="en-US" spc="-10" smtClean="0">
                <a:latin typeface="Verdana"/>
                <a:cs typeface="Verdana"/>
              </a:rPr>
              <a:t>r</a:t>
            </a:r>
            <a:r>
              <a:rPr lang="en-US" spc="195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a</a:t>
            </a:r>
            <a:r>
              <a:rPr lang="en-US" spc="18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service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mtClean="0">
                <a:latin typeface="Verdana"/>
                <a:cs typeface="Verdana"/>
              </a:rPr>
              <a:t>completion)</a:t>
            </a:r>
          </a:p>
          <a:p>
            <a:pPr lvl="1">
              <a:lnSpc>
                <a:spcPct val="100000"/>
              </a:lnSpc>
              <a:spcBef>
                <a:spcPts val="22"/>
              </a:spcBef>
              <a:buClr>
                <a:srgbClr val="65659A"/>
              </a:buClr>
              <a:buFont typeface="Wingdings"/>
              <a:buChar char=""/>
            </a:pPr>
            <a:endParaRPr lang="en-US" sz="3200" smtClean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55600" algn="l"/>
              </a:tabLst>
            </a:pPr>
            <a:r>
              <a:rPr lang="en-US" sz="3600" spc="-20" smtClean="0"/>
              <a:t>Stat</a:t>
            </a:r>
            <a:r>
              <a:rPr lang="en-US" sz="3600" spc="-15" smtClean="0"/>
              <a:t>e</a:t>
            </a:r>
            <a:r>
              <a:rPr lang="en-US" sz="3600" spc="190" smtClean="0">
                <a:latin typeface="Times New Roman"/>
                <a:cs typeface="Times New Roman"/>
              </a:rPr>
              <a:t> </a:t>
            </a:r>
            <a:r>
              <a:rPr lang="en-US" sz="3600" spc="-15" smtClean="0"/>
              <a:t>variables</a:t>
            </a:r>
            <a:r>
              <a:rPr lang="en-US" sz="3600" spc="210" smtClean="0">
                <a:latin typeface="Times New Roman"/>
                <a:cs typeface="Times New Roman"/>
              </a:rPr>
              <a:t> </a:t>
            </a:r>
            <a:r>
              <a:rPr lang="en-US" sz="3600" spc="-15" smtClean="0"/>
              <a:t>to</a:t>
            </a:r>
            <a:r>
              <a:rPr lang="en-US" sz="3600" spc="200" smtClean="0">
                <a:latin typeface="Times New Roman"/>
                <a:cs typeface="Times New Roman"/>
              </a:rPr>
              <a:t> </a:t>
            </a:r>
            <a:r>
              <a:rPr lang="en-US" sz="3600" spc="-20" smtClean="0"/>
              <a:t>estimat</a:t>
            </a:r>
            <a:r>
              <a:rPr lang="en-US" sz="3600" spc="-15" smtClean="0"/>
              <a:t>e</a:t>
            </a:r>
            <a:r>
              <a:rPr lang="en-US" sz="3600" spc="210" smtClean="0">
                <a:latin typeface="Times New Roman"/>
                <a:cs typeface="Times New Roman"/>
              </a:rPr>
              <a:t> </a:t>
            </a:r>
            <a:r>
              <a:rPr lang="en-US" sz="3600" spc="-20" smtClean="0"/>
              <a:t>d(n)</a:t>
            </a:r>
            <a:r>
              <a:rPr lang="en-US" sz="3600" spc="-10" smtClean="0"/>
              <a:t>,</a:t>
            </a:r>
            <a:r>
              <a:rPr lang="en-US" sz="3600" spc="210" smtClean="0">
                <a:latin typeface="Times New Roman"/>
                <a:cs typeface="Times New Roman"/>
              </a:rPr>
              <a:t> </a:t>
            </a:r>
            <a:r>
              <a:rPr lang="en-US" sz="3600" spc="-20" smtClean="0"/>
              <a:t>q(n)</a:t>
            </a:r>
            <a:r>
              <a:rPr lang="en-US" sz="3600" spc="-10" smtClean="0"/>
              <a:t>,</a:t>
            </a:r>
            <a:r>
              <a:rPr lang="en-US" sz="3600" spc="210" smtClean="0">
                <a:latin typeface="Times New Roman"/>
                <a:cs typeface="Times New Roman"/>
              </a:rPr>
              <a:t> </a:t>
            </a:r>
            <a:r>
              <a:rPr lang="en-US" sz="3600" spc="-20" smtClean="0"/>
              <a:t>an</a:t>
            </a:r>
            <a:r>
              <a:rPr lang="en-US" sz="3600" spc="-15" smtClean="0"/>
              <a:t>d</a:t>
            </a:r>
            <a:r>
              <a:rPr lang="en-US" sz="3600" spc="210" smtClean="0">
                <a:latin typeface="Times New Roman"/>
                <a:cs typeface="Times New Roman"/>
              </a:rPr>
              <a:t> </a:t>
            </a:r>
            <a:r>
              <a:rPr lang="en-US" sz="3600" spc="-20" smtClean="0"/>
              <a:t>u(n</a:t>
            </a:r>
            <a:r>
              <a:rPr lang="en-US" sz="3600" spc="-10" smtClean="0"/>
              <a:t>)</a:t>
            </a:r>
            <a:r>
              <a:rPr lang="en-US" sz="3600" spc="200" smtClean="0">
                <a:latin typeface="Times New Roman"/>
                <a:cs typeface="Times New Roman"/>
              </a:rPr>
              <a:t> </a:t>
            </a:r>
            <a:r>
              <a:rPr lang="en-US" sz="3600" spc="-20" smtClean="0"/>
              <a:t>are</a:t>
            </a: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pc="-20" smtClean="0">
                <a:latin typeface="Verdana"/>
                <a:cs typeface="Verdana"/>
              </a:rPr>
              <a:t>Th</a:t>
            </a:r>
            <a:r>
              <a:rPr lang="en-US" spc="-15" smtClean="0">
                <a:latin typeface="Verdana"/>
                <a:cs typeface="Verdana"/>
              </a:rPr>
              <a:t>e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statu</a:t>
            </a:r>
            <a:r>
              <a:rPr lang="en-US" spc="-10" smtClean="0">
                <a:latin typeface="Verdana"/>
                <a:cs typeface="Verdana"/>
              </a:rPr>
              <a:t>s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of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the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serve</a:t>
            </a:r>
            <a:r>
              <a:rPr lang="en-US" spc="-10" smtClean="0">
                <a:latin typeface="Verdana"/>
                <a:cs typeface="Verdana"/>
              </a:rPr>
              <a:t>r</a:t>
            </a:r>
            <a:r>
              <a:rPr lang="en-US" spc="175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(0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for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5" smtClean="0">
                <a:latin typeface="Verdana"/>
                <a:cs typeface="Verdana"/>
              </a:rPr>
              <a:t>idle</a:t>
            </a:r>
            <a:r>
              <a:rPr lang="en-US" smtClean="0">
                <a:latin typeface="Verdana"/>
                <a:cs typeface="Verdana"/>
              </a:rPr>
              <a:t>,</a:t>
            </a:r>
            <a:r>
              <a:rPr lang="en-US" spc="204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1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for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20" smtClean="0">
                <a:latin typeface="Verdana"/>
                <a:cs typeface="Verdana"/>
              </a:rPr>
              <a:t>busy)</a:t>
            </a:r>
            <a:endParaRPr lang="en-US" smtClean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pc="-15" smtClean="0">
                <a:latin typeface="Verdana"/>
                <a:cs typeface="Verdana"/>
              </a:rPr>
              <a:t>The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number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of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customers</a:t>
            </a:r>
            <a:r>
              <a:rPr lang="en-US" spc="190" smtClean="0">
                <a:latin typeface="Times New Roman"/>
                <a:cs typeface="Times New Roman"/>
              </a:rPr>
              <a:t> </a:t>
            </a:r>
            <a:r>
              <a:rPr lang="en-US" smtClean="0">
                <a:latin typeface="Verdana"/>
                <a:cs typeface="Verdana"/>
              </a:rPr>
              <a:t>in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the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queue</a:t>
            </a:r>
            <a:endParaRPr lang="en-US" smtClean="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55650" algn="l"/>
              </a:tabLst>
            </a:pPr>
            <a:r>
              <a:rPr lang="en-US" spc="-20" smtClean="0">
                <a:latin typeface="Verdana"/>
                <a:cs typeface="Verdana"/>
              </a:rPr>
              <a:t>Th</a:t>
            </a:r>
            <a:r>
              <a:rPr lang="en-US" spc="-15" smtClean="0">
                <a:latin typeface="Verdana"/>
                <a:cs typeface="Verdana"/>
              </a:rPr>
              <a:t>e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time</a:t>
            </a:r>
            <a:r>
              <a:rPr lang="en-US" spc="204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of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the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5" smtClean="0">
                <a:latin typeface="Verdana"/>
                <a:cs typeface="Verdana"/>
              </a:rPr>
              <a:t>las</a:t>
            </a:r>
            <a:r>
              <a:rPr lang="en-US" smtClean="0">
                <a:latin typeface="Verdana"/>
                <a:cs typeface="Verdana"/>
              </a:rPr>
              <a:t>t</a:t>
            </a:r>
            <a:r>
              <a:rPr lang="en-US" spc="200" smtClean="0">
                <a:latin typeface="Times New Roman"/>
                <a:cs typeface="Times New Roman"/>
              </a:rPr>
              <a:t> </a:t>
            </a:r>
            <a:r>
              <a:rPr lang="en-US" spc="-20" smtClean="0">
                <a:latin typeface="Verdana"/>
                <a:cs typeface="Verdana"/>
              </a:rPr>
              <a:t>(mos</a:t>
            </a:r>
            <a:r>
              <a:rPr lang="en-US" spc="-10" smtClean="0">
                <a:latin typeface="Verdana"/>
                <a:cs typeface="Verdana"/>
              </a:rPr>
              <a:t>t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0" smtClean="0">
                <a:latin typeface="Verdana"/>
                <a:cs typeface="Verdana"/>
              </a:rPr>
              <a:t>recent)</a:t>
            </a:r>
            <a:r>
              <a:rPr lang="en-US" spc="185" smtClean="0">
                <a:latin typeface="Times New Roman"/>
                <a:cs typeface="Times New Roman"/>
              </a:rPr>
              <a:t> </a:t>
            </a:r>
            <a:r>
              <a:rPr lang="en-US" spc="-15" smtClean="0">
                <a:latin typeface="Verdana"/>
                <a:cs typeface="Verdana"/>
              </a:rPr>
              <a:t>event</a:t>
            </a:r>
            <a:endParaRPr lang="en-US" smtClean="0">
              <a:latin typeface="Verdana"/>
              <a:cs typeface="Verdana"/>
            </a:endParaRPr>
          </a:p>
          <a:p>
            <a:pPr marL="1155700" marR="5080" lvl="2">
              <a:lnSpc>
                <a:spcPct val="100000"/>
              </a:lnSpc>
              <a:spcBef>
                <a:spcPts val="430"/>
              </a:spcBef>
              <a:buClr>
                <a:srgbClr val="FF9A00"/>
              </a:buClr>
              <a:buSzPct val="63888"/>
              <a:buFont typeface="Wingdings"/>
              <a:buChar char=""/>
              <a:tabLst>
                <a:tab pos="1155700" algn="l"/>
              </a:tabLst>
            </a:pPr>
            <a:r>
              <a:rPr lang="en-US" sz="2400" spc="-15" smtClean="0">
                <a:latin typeface="Verdana"/>
                <a:cs typeface="Verdana"/>
              </a:rPr>
              <a:t>Needed</a:t>
            </a:r>
            <a:r>
              <a:rPr lang="en-US" sz="2400" spc="204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to</a:t>
            </a:r>
            <a:r>
              <a:rPr lang="en-US" sz="2400" spc="185" smtClean="0">
                <a:latin typeface="Times New Roman"/>
                <a:cs typeface="Times New Roman"/>
              </a:rPr>
              <a:t> </a:t>
            </a:r>
            <a:r>
              <a:rPr lang="en-US" sz="2400" spc="-15" smtClean="0">
                <a:latin typeface="Verdana"/>
                <a:cs typeface="Verdana"/>
              </a:rPr>
              <a:t>compute</a:t>
            </a:r>
            <a:r>
              <a:rPr lang="en-US" sz="2400" spc="190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the</a:t>
            </a:r>
            <a:r>
              <a:rPr lang="en-US" sz="2400" spc="190" smtClean="0">
                <a:latin typeface="Times New Roman"/>
                <a:cs typeface="Times New Roman"/>
              </a:rPr>
              <a:t> </a:t>
            </a:r>
            <a:r>
              <a:rPr lang="en-US" sz="2400" spc="-5" smtClean="0">
                <a:latin typeface="Verdana"/>
                <a:cs typeface="Verdana"/>
              </a:rPr>
              <a:t>widt</a:t>
            </a:r>
            <a:r>
              <a:rPr lang="en-US" sz="2400" smtClean="0">
                <a:latin typeface="Verdana"/>
                <a:cs typeface="Verdana"/>
              </a:rPr>
              <a:t>h</a:t>
            </a:r>
            <a:r>
              <a:rPr lang="en-US" sz="2400" spc="200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of</a:t>
            </a:r>
            <a:r>
              <a:rPr lang="en-US" sz="2400" spc="175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the</a:t>
            </a:r>
            <a:r>
              <a:rPr lang="en-US" sz="2400" spc="190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rectangles</a:t>
            </a:r>
            <a:r>
              <a:rPr lang="en-US" sz="2400" spc="185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for</a:t>
            </a:r>
            <a:r>
              <a:rPr lang="en-US" sz="2400" spc="190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the</a:t>
            </a:r>
            <a:r>
              <a:rPr lang="en-US" sz="2400" spc="190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area</a:t>
            </a:r>
            <a:r>
              <a:rPr lang="en-US" sz="2400" spc="-5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accumulations</a:t>
            </a:r>
            <a:r>
              <a:rPr lang="en-US" sz="2400" spc="175" smtClean="0">
                <a:latin typeface="Times New Roman"/>
                <a:cs typeface="Times New Roman"/>
              </a:rPr>
              <a:t> </a:t>
            </a:r>
            <a:r>
              <a:rPr lang="en-US" sz="2400" spc="-5" smtClean="0">
                <a:latin typeface="Verdana"/>
                <a:cs typeface="Verdana"/>
              </a:rPr>
              <a:t>i</a:t>
            </a:r>
            <a:r>
              <a:rPr lang="en-US" sz="2400" smtClean="0">
                <a:latin typeface="Verdana"/>
                <a:cs typeface="Verdana"/>
              </a:rPr>
              <a:t>n</a:t>
            </a:r>
            <a:r>
              <a:rPr lang="en-US" sz="2400" spc="195" smtClean="0">
                <a:latin typeface="Times New Roman"/>
                <a:cs typeface="Times New Roman"/>
              </a:rPr>
              <a:t> </a:t>
            </a:r>
            <a:r>
              <a:rPr lang="en-US" sz="2400" spc="-15" smtClean="0">
                <a:latin typeface="Verdana"/>
                <a:cs typeface="Verdana"/>
              </a:rPr>
              <a:t>the</a:t>
            </a:r>
            <a:r>
              <a:rPr lang="en-US" sz="2400" spc="185" smtClean="0">
                <a:latin typeface="Times New Roman"/>
                <a:cs typeface="Times New Roman"/>
              </a:rPr>
              <a:t> </a:t>
            </a:r>
            <a:r>
              <a:rPr lang="en-US" sz="2400" spc="-10" smtClean="0">
                <a:latin typeface="Verdana"/>
                <a:cs typeface="Verdana"/>
              </a:rPr>
              <a:t>estimates</a:t>
            </a:r>
            <a:r>
              <a:rPr lang="en-US" sz="2400" spc="200" smtClean="0">
                <a:latin typeface="Times New Roman"/>
                <a:cs typeface="Times New Roman"/>
              </a:rPr>
              <a:t> </a:t>
            </a:r>
            <a:r>
              <a:rPr lang="en-US" sz="2400" spc="-20" smtClean="0">
                <a:latin typeface="Verdana"/>
                <a:cs typeface="Verdana"/>
              </a:rPr>
              <a:t>o</a:t>
            </a:r>
            <a:r>
              <a:rPr lang="en-US" sz="2400" spc="-10" smtClean="0">
                <a:latin typeface="Verdana"/>
                <a:cs typeface="Verdana"/>
              </a:rPr>
              <a:t>f</a:t>
            </a:r>
            <a:r>
              <a:rPr lang="en-US" sz="2400" spc="185" smtClean="0">
                <a:latin typeface="Times New Roman"/>
                <a:cs typeface="Times New Roman"/>
              </a:rPr>
              <a:t> </a:t>
            </a:r>
            <a:r>
              <a:rPr lang="en-US" sz="2400" spc="-5" smtClean="0">
                <a:latin typeface="Verdana"/>
                <a:cs typeface="Verdana"/>
              </a:rPr>
              <a:t>q(n</a:t>
            </a:r>
            <a:r>
              <a:rPr lang="en-US" sz="2400" smtClean="0">
                <a:latin typeface="Verdana"/>
                <a:cs typeface="Verdana"/>
              </a:rPr>
              <a:t>)</a:t>
            </a:r>
            <a:r>
              <a:rPr lang="en-US" sz="2400" spc="185" smtClean="0">
                <a:latin typeface="Times New Roman"/>
                <a:cs typeface="Times New Roman"/>
              </a:rPr>
              <a:t> </a:t>
            </a:r>
            <a:r>
              <a:rPr lang="en-US" sz="2400" spc="-15" smtClean="0">
                <a:latin typeface="Verdana"/>
                <a:cs typeface="Verdana"/>
              </a:rPr>
              <a:t>and</a:t>
            </a:r>
            <a:r>
              <a:rPr lang="en-US" sz="2400" spc="185" smtClean="0">
                <a:latin typeface="Times New Roman"/>
                <a:cs typeface="Times New Roman"/>
              </a:rPr>
              <a:t> </a:t>
            </a:r>
            <a:r>
              <a:rPr lang="en-US" sz="2400" spc="-15" smtClean="0">
                <a:latin typeface="Verdana"/>
                <a:cs typeface="Verdana"/>
              </a:rPr>
              <a:t>u(n)</a:t>
            </a:r>
            <a:endParaRPr lang="en-US"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259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GB" sz="3200" b="1" dirty="0" smtClean="0"/>
              <a:t>Text Book</a:t>
            </a:r>
            <a:endParaRPr lang="en-GB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1786506" y="2650010"/>
            <a:ext cx="8611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/>
            <a:r>
              <a:rPr lang="en-US" sz="4800" dirty="0" smtClean="0">
                <a:cs typeface="Garamond"/>
              </a:rPr>
              <a:t>Simulation Modeling and Analysis</a:t>
            </a:r>
            <a:endParaRPr lang="en-US" sz="4800" dirty="0">
              <a:cs typeface="Garamond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263589" y="3481007"/>
            <a:ext cx="2533090" cy="178174"/>
          </a:xfrm>
          <a:custGeom>
            <a:avLst/>
            <a:gdLst/>
            <a:ahLst/>
            <a:cxnLst/>
            <a:rect l="l" t="t" r="r" b="b"/>
            <a:pathLst>
              <a:path w="2870835" h="201929">
                <a:moveTo>
                  <a:pt x="0" y="201929"/>
                </a:moveTo>
                <a:lnTo>
                  <a:pt x="2870453" y="201929"/>
                </a:lnTo>
                <a:lnTo>
                  <a:pt x="2870453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/>
          <p:cNvSpPr/>
          <p:nvPr/>
        </p:nvSpPr>
        <p:spPr>
          <a:xfrm>
            <a:off x="4796341" y="3481007"/>
            <a:ext cx="2533090" cy="178174"/>
          </a:xfrm>
          <a:custGeom>
            <a:avLst/>
            <a:gdLst/>
            <a:ahLst/>
            <a:cxnLst/>
            <a:rect l="l" t="t" r="r" b="b"/>
            <a:pathLst>
              <a:path w="2870835" h="201929">
                <a:moveTo>
                  <a:pt x="0" y="201929"/>
                </a:moveTo>
                <a:lnTo>
                  <a:pt x="2870453" y="201929"/>
                </a:lnTo>
                <a:lnTo>
                  <a:pt x="2870453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/>
          <p:cNvSpPr/>
          <p:nvPr/>
        </p:nvSpPr>
        <p:spPr>
          <a:xfrm>
            <a:off x="7329095" y="3481007"/>
            <a:ext cx="2532529" cy="178174"/>
          </a:xfrm>
          <a:custGeom>
            <a:avLst/>
            <a:gdLst/>
            <a:ahLst/>
            <a:cxnLst/>
            <a:rect l="l" t="t" r="r" b="b"/>
            <a:pathLst>
              <a:path w="2870200" h="201929">
                <a:moveTo>
                  <a:pt x="0" y="201929"/>
                </a:moveTo>
                <a:lnTo>
                  <a:pt x="2869691" y="201929"/>
                </a:lnTo>
                <a:lnTo>
                  <a:pt x="2869691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Rectangle 6"/>
          <p:cNvSpPr/>
          <p:nvPr/>
        </p:nvSpPr>
        <p:spPr>
          <a:xfrm>
            <a:off x="3171358" y="3942097"/>
            <a:ext cx="5631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/>
            <a:r>
              <a:rPr lang="en-US" sz="3200" dirty="0" smtClean="0">
                <a:cs typeface="Garamond"/>
              </a:rPr>
              <a:t>Averill M. Law &amp; W. David Kelton</a:t>
            </a:r>
            <a:endParaRPr lang="en-US" sz="3200" dirty="0"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967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GB" sz="3200" b="1" dirty="0" smtClean="0"/>
              <a:t>Lecture-01</a:t>
            </a:r>
            <a:endParaRPr lang="en-GB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2792055" y="2600391"/>
            <a:ext cx="6782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/>
            <a:r>
              <a:rPr lang="en-US" sz="4800" dirty="0" smtClean="0">
                <a:cs typeface="Garamond"/>
              </a:rPr>
              <a:t>Introduction</a:t>
            </a:r>
            <a:r>
              <a:rPr lang="en-US" sz="4800" dirty="0" smtClean="0">
                <a:cs typeface="Times New Roman"/>
              </a:rPr>
              <a:t> </a:t>
            </a:r>
            <a:r>
              <a:rPr lang="en-US" sz="4800" dirty="0" smtClean="0">
                <a:cs typeface="Garamond"/>
              </a:rPr>
              <a:t>to</a:t>
            </a:r>
            <a:r>
              <a:rPr lang="en-US" sz="4800" dirty="0" smtClean="0">
                <a:cs typeface="Times New Roman"/>
              </a:rPr>
              <a:t> </a:t>
            </a:r>
            <a:r>
              <a:rPr lang="en-US" sz="4800" dirty="0" smtClean="0">
                <a:cs typeface="Garamond"/>
              </a:rPr>
              <a:t>Simulation</a:t>
            </a:r>
            <a:endParaRPr lang="en-US" sz="4800" dirty="0">
              <a:cs typeface="Garamond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263589" y="3481007"/>
            <a:ext cx="2533090" cy="178174"/>
          </a:xfrm>
          <a:custGeom>
            <a:avLst/>
            <a:gdLst/>
            <a:ahLst/>
            <a:cxnLst/>
            <a:rect l="l" t="t" r="r" b="b"/>
            <a:pathLst>
              <a:path w="2870835" h="201929">
                <a:moveTo>
                  <a:pt x="0" y="201929"/>
                </a:moveTo>
                <a:lnTo>
                  <a:pt x="2870453" y="201929"/>
                </a:lnTo>
                <a:lnTo>
                  <a:pt x="2870453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/>
          <p:cNvSpPr/>
          <p:nvPr/>
        </p:nvSpPr>
        <p:spPr>
          <a:xfrm>
            <a:off x="4796341" y="3481007"/>
            <a:ext cx="2533090" cy="178174"/>
          </a:xfrm>
          <a:custGeom>
            <a:avLst/>
            <a:gdLst/>
            <a:ahLst/>
            <a:cxnLst/>
            <a:rect l="l" t="t" r="r" b="b"/>
            <a:pathLst>
              <a:path w="2870835" h="201929">
                <a:moveTo>
                  <a:pt x="0" y="201929"/>
                </a:moveTo>
                <a:lnTo>
                  <a:pt x="2870453" y="201929"/>
                </a:lnTo>
                <a:lnTo>
                  <a:pt x="2870453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/>
          <p:cNvSpPr/>
          <p:nvPr/>
        </p:nvSpPr>
        <p:spPr>
          <a:xfrm>
            <a:off x="7329095" y="3481007"/>
            <a:ext cx="2532529" cy="178174"/>
          </a:xfrm>
          <a:custGeom>
            <a:avLst/>
            <a:gdLst/>
            <a:ahLst/>
            <a:cxnLst/>
            <a:rect l="l" t="t" r="r" b="b"/>
            <a:pathLst>
              <a:path w="2870200" h="201929">
                <a:moveTo>
                  <a:pt x="0" y="201929"/>
                </a:moveTo>
                <a:lnTo>
                  <a:pt x="2869691" y="201929"/>
                </a:lnTo>
                <a:lnTo>
                  <a:pt x="2869691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7539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 smtClean="0"/>
              <a:t>Outline of this lecture</a:t>
            </a:r>
            <a:endParaRPr lang="en-GB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789" y="836712"/>
            <a:ext cx="11938715" cy="5534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9900" indent="-457200">
              <a:lnSpc>
                <a:spcPct val="100000"/>
              </a:lnSpc>
              <a:buSzPct val="75000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US" sz="3200" spc="-15" dirty="0" smtClean="0">
                <a:cs typeface="Verdana"/>
              </a:rPr>
              <a:t>Systems,</a:t>
            </a:r>
            <a:r>
              <a:rPr lang="en-US" sz="3200" spc="204" dirty="0" smtClean="0">
                <a:cs typeface="Times New Roman"/>
              </a:rPr>
              <a:t> </a:t>
            </a:r>
            <a:r>
              <a:rPr lang="en-US" sz="3200" spc="-20" dirty="0" smtClean="0">
                <a:cs typeface="Verdana"/>
              </a:rPr>
              <a:t>Models</a:t>
            </a:r>
            <a:r>
              <a:rPr lang="en-US" sz="3200" spc="-10" dirty="0" smtClean="0">
                <a:cs typeface="Verdana"/>
              </a:rPr>
              <a:t>,</a:t>
            </a:r>
            <a:r>
              <a:rPr lang="en-US" sz="3200" spc="204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and</a:t>
            </a:r>
            <a:r>
              <a:rPr lang="en-US" sz="3200" spc="204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Simulation</a:t>
            </a:r>
            <a:endParaRPr lang="en-US" sz="3200" dirty="0" smtClean="0"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SzPct val="75000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US" sz="3200" spc="-15" dirty="0" smtClean="0">
                <a:cs typeface="Verdana"/>
              </a:rPr>
              <a:t>Discrete-Event</a:t>
            </a:r>
            <a:r>
              <a:rPr lang="en-US" sz="3200" spc="190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Simulation</a:t>
            </a:r>
            <a:endParaRPr lang="en-US" sz="3200" dirty="0" smtClean="0"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SzPct val="75000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US" sz="3200" spc="-15" dirty="0" smtClean="0">
                <a:cs typeface="Verdana"/>
              </a:rPr>
              <a:t>Steps</a:t>
            </a:r>
            <a:r>
              <a:rPr lang="en-US" sz="3200" spc="200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in</a:t>
            </a:r>
            <a:r>
              <a:rPr lang="en-US" sz="3200" spc="200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Sound</a:t>
            </a:r>
            <a:r>
              <a:rPr lang="en-US" sz="3200" spc="200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Simulation</a:t>
            </a:r>
            <a:r>
              <a:rPr lang="en-US" sz="3200" spc="195" dirty="0" smtClean="0">
                <a:cs typeface="Times New Roman"/>
              </a:rPr>
              <a:t> </a:t>
            </a:r>
            <a:r>
              <a:rPr lang="en-US" sz="3200" spc="-20" dirty="0" smtClean="0">
                <a:cs typeface="Verdana"/>
              </a:rPr>
              <a:t>study</a:t>
            </a:r>
            <a:endParaRPr lang="en-US" sz="3200" dirty="0" smtClean="0"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SzPct val="75000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US" sz="3200" spc="-20" dirty="0" smtClean="0">
                <a:cs typeface="Verdana"/>
              </a:rPr>
              <a:t>Advantages</a:t>
            </a:r>
            <a:r>
              <a:rPr lang="en-US" sz="3200" spc="-10" dirty="0" smtClean="0">
                <a:cs typeface="Verdana"/>
              </a:rPr>
              <a:t>,</a:t>
            </a:r>
            <a:r>
              <a:rPr lang="en-US" sz="3200" spc="204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Disadvantages,</a:t>
            </a:r>
            <a:r>
              <a:rPr lang="en-US" sz="3200" spc="200" dirty="0" smtClean="0">
                <a:cs typeface="Times New Roman"/>
              </a:rPr>
              <a:t> </a:t>
            </a:r>
            <a:r>
              <a:rPr lang="en-US" sz="3200" spc="-20" dirty="0" smtClean="0">
                <a:cs typeface="Verdana"/>
              </a:rPr>
              <a:t>an</a:t>
            </a:r>
            <a:r>
              <a:rPr lang="en-US" sz="3200" spc="-15" dirty="0" smtClean="0">
                <a:cs typeface="Verdana"/>
              </a:rPr>
              <a:t>d</a:t>
            </a:r>
            <a:r>
              <a:rPr lang="en-US" sz="3200" spc="210" dirty="0" smtClean="0">
                <a:cs typeface="Times New Roman"/>
              </a:rPr>
              <a:t> </a:t>
            </a:r>
            <a:r>
              <a:rPr lang="en-US" sz="3200" spc="-15" dirty="0" smtClean="0">
                <a:cs typeface="Verdana"/>
              </a:rPr>
              <a:t>Pitfalls</a:t>
            </a:r>
            <a:r>
              <a:rPr lang="en-US" sz="3200" spc="200" dirty="0" smtClean="0">
                <a:cs typeface="Times New Roman"/>
              </a:rPr>
              <a:t> </a:t>
            </a:r>
            <a:r>
              <a:rPr lang="en-US" sz="3200" spc="-20" dirty="0" smtClean="0">
                <a:cs typeface="Verdana"/>
              </a:rPr>
              <a:t>o</a:t>
            </a:r>
            <a:r>
              <a:rPr lang="en-US" sz="3200" spc="-10" dirty="0" smtClean="0">
                <a:cs typeface="Verdana"/>
              </a:rPr>
              <a:t>f</a:t>
            </a:r>
            <a:r>
              <a:rPr lang="en-US" sz="3200" spc="195" dirty="0" smtClean="0">
                <a:cs typeface="Times New Roman"/>
              </a:rPr>
              <a:t> </a:t>
            </a:r>
            <a:r>
              <a:rPr lang="en-US" sz="3200" spc="-20" dirty="0" smtClean="0">
                <a:cs typeface="Verdana"/>
              </a:rPr>
              <a:t>Simulation</a:t>
            </a:r>
            <a:endParaRPr lang="en-US" sz="3200" dirty="0" smtClean="0">
              <a:cs typeface="Verdana"/>
            </a:endParaRPr>
          </a:p>
          <a:p>
            <a:pPr>
              <a:spcBef>
                <a:spcPct val="20000"/>
              </a:spcBef>
              <a:defRPr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906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3260</Words>
  <Application>Microsoft Office PowerPoint</Application>
  <PresentationFormat>Widescreen</PresentationFormat>
  <Paragraphs>603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Cambria</vt:lpstr>
      <vt:lpstr>Garamond</vt:lpstr>
      <vt:lpstr>Symbol</vt:lpstr>
      <vt:lpstr>Times New Roman</vt:lpstr>
      <vt:lpstr>Verdana</vt:lpstr>
      <vt:lpstr>Wingdings</vt:lpstr>
      <vt:lpstr>Office Theme</vt:lpstr>
      <vt:lpstr>Simulation Modeling Analysis</vt:lpstr>
      <vt:lpstr>What is Simulation? (From wiki)</vt:lpstr>
      <vt:lpstr>Why do we need Simulation?</vt:lpstr>
      <vt:lpstr>Key Steps in Simulation</vt:lpstr>
      <vt:lpstr>Why does this course related to your career?</vt:lpstr>
      <vt:lpstr>Course Objectives</vt:lpstr>
      <vt:lpstr>Text Book</vt:lpstr>
      <vt:lpstr>Lecture-01</vt:lpstr>
      <vt:lpstr>Outline of this lecture</vt:lpstr>
      <vt:lpstr>SYSTEMS, MODELS, AND SIMULATION</vt:lpstr>
      <vt:lpstr>Analytical Solution: Pros and Cons</vt:lpstr>
      <vt:lpstr>Nature of Simulation</vt:lpstr>
      <vt:lpstr>Nature of Simulation</vt:lpstr>
      <vt:lpstr>SYSTEMS, MODELS, AND SIMULATION</vt:lpstr>
      <vt:lpstr>SYSTEMS, MODELS, AND SIMULATION</vt:lpstr>
      <vt:lpstr>SYSTEMS, MODELS, AND SIMULATION</vt:lpstr>
      <vt:lpstr>SYSTEMS, MODELS, AND SIMULATION</vt:lpstr>
      <vt:lpstr>Discrete-Event Simulation</vt:lpstr>
      <vt:lpstr>Discrete-Event Simulation: Example</vt:lpstr>
      <vt:lpstr>Time-Advance Mechanisms</vt:lpstr>
      <vt:lpstr>Time-Advance Mechanisms</vt:lpstr>
      <vt:lpstr>Time-Advance Mechanisms</vt:lpstr>
      <vt:lpstr>Components of a Discrete Event Simulation</vt:lpstr>
      <vt:lpstr>Organization of a Discrete Event Simulation</vt:lpstr>
      <vt:lpstr>Flow Chart of a Discrete Event Simulation</vt:lpstr>
      <vt:lpstr>Steps in a Sound Simulation Study</vt:lpstr>
      <vt:lpstr>Steps in a Sound Simulation Study</vt:lpstr>
      <vt:lpstr>Simulation: Discussions</vt:lpstr>
      <vt:lpstr>Single-Queue Single-Server System</vt:lpstr>
      <vt:lpstr>Single-Queue Single-Server System</vt:lpstr>
      <vt:lpstr>Problem Statement</vt:lpstr>
      <vt:lpstr>Problem Statement</vt:lpstr>
      <vt:lpstr>Performance Metrics</vt:lpstr>
      <vt:lpstr>Key Issues in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Paper-and-Pencil Simulation</vt:lpstr>
      <vt:lpstr>Simulation: Result</vt:lpstr>
      <vt:lpstr>Simulation: Result</vt:lpstr>
      <vt:lpstr>Average Delay in Queue</vt:lpstr>
      <vt:lpstr>Time-Average Queue Length</vt:lpstr>
      <vt:lpstr>Time-Average Queue Length</vt:lpstr>
      <vt:lpstr>Time-Average Queue Length</vt:lpstr>
      <vt:lpstr>Utilization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Modeling Analysis</dc:title>
  <dc:creator>Sizdatul Karim Evan</dc:creator>
  <cp:lastModifiedBy>Sizdatul Karim Evan</cp:lastModifiedBy>
  <cp:revision>26</cp:revision>
  <dcterms:created xsi:type="dcterms:W3CDTF">2018-09-16T13:08:11Z</dcterms:created>
  <dcterms:modified xsi:type="dcterms:W3CDTF">2019-12-04T07:29:59Z</dcterms:modified>
</cp:coreProperties>
</file>